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33"/>
  </p:notesMasterIdLst>
  <p:sldIdLst>
    <p:sldId id="257" r:id="rId2"/>
    <p:sldId id="258" r:id="rId3"/>
    <p:sldId id="263" r:id="rId4"/>
    <p:sldId id="269" r:id="rId5"/>
    <p:sldId id="279" r:id="rId6"/>
    <p:sldId id="264" r:id="rId7"/>
    <p:sldId id="270" r:id="rId8"/>
    <p:sldId id="265" r:id="rId9"/>
    <p:sldId id="271" r:id="rId10"/>
    <p:sldId id="291" r:id="rId11"/>
    <p:sldId id="275" r:id="rId12"/>
    <p:sldId id="289" r:id="rId13"/>
    <p:sldId id="290" r:id="rId14"/>
    <p:sldId id="266" r:id="rId15"/>
    <p:sldId id="282" r:id="rId16"/>
    <p:sldId id="281" r:id="rId17"/>
    <p:sldId id="280" r:id="rId18"/>
    <p:sldId id="283" r:id="rId19"/>
    <p:sldId id="285" r:id="rId20"/>
    <p:sldId id="287" r:id="rId21"/>
    <p:sldId id="288" r:id="rId22"/>
    <p:sldId id="292" r:id="rId23"/>
    <p:sldId id="293" r:id="rId24"/>
    <p:sldId id="267" r:id="rId25"/>
    <p:sldId id="274" r:id="rId26"/>
    <p:sldId id="276" r:id="rId27"/>
    <p:sldId id="277" r:id="rId28"/>
    <p:sldId id="278" r:id="rId29"/>
    <p:sldId id="286" r:id="rId30"/>
    <p:sldId id="294" r:id="rId31"/>
    <p:sldId id="262" r:id="rId32"/>
  </p:sldIdLst>
  <p:sldSz cx="12192000" cy="6858000"/>
  <p:notesSz cx="6858000" cy="9144000"/>
  <p:embeddedFontLst>
    <p:embeddedFont>
      <p:font typeface="Acumin Pro" panose="020B0504020202020204" pitchFamily="34" charset="77"/>
      <p:regular r:id="rId34"/>
      <p:bold r:id="rId35"/>
      <p:italic r:id="rId36"/>
      <p:boldItalic r:id="rId37"/>
    </p:embeddedFont>
    <p:embeddedFont>
      <p:font typeface="Acumin Pro ExtraCondensed" panose="020B0508020202020204" pitchFamily="34" charset="77"/>
      <p:regular r:id="rId38"/>
      <p:bold r:id="rId39"/>
      <p:italic r:id="rId40"/>
      <p:boldItalic r:id="rId41"/>
    </p:embeddedFont>
    <p:embeddedFont>
      <p:font typeface="Acumin Pro Medium" panose="020B0604020202020204" pitchFamily="34" charset="77"/>
      <p:regular r:id="rId42"/>
      <p:italic r:id="rId43"/>
    </p:embeddedFont>
    <p:embeddedFont>
      <p:font typeface="Acumin Pro Semibold" panose="020B0704020202020204" pitchFamily="34" charset="77"/>
      <p:regular r:id="rId44"/>
      <p:bold r:id="rId45"/>
      <p:italic r:id="rId46"/>
      <p:boldItalic r:id="rId47"/>
    </p:embeddedFont>
    <p:embeddedFont>
      <p:font typeface="Acumin Pro SemiCondensed" panose="020B0506020202020204" pitchFamily="34" charset="77"/>
      <p:regular r:id="rId48"/>
      <p:bold r:id="rId49"/>
      <p:italic r:id="rId50"/>
      <p:boldItalic r:id="rId51"/>
    </p:embeddedFont>
    <p:embeddedFont>
      <p:font typeface="Calibri" panose="020F0502020204030204" pitchFamily="34"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E92E9-5B2A-4B2D-858A-E6EA440C6DA7}" v="4" dt="2022-10-05T18:57:08.723"/>
    <p1510:client id="{1C70EB1A-5A83-FF4D-9B49-DA98F39007EF}" v="121" dt="2022-10-06T02:04:55.027"/>
    <p1510:client id="{50841BE5-F03A-4260-8E29-708515EE9BE6}" v="24" dt="2022-10-06T01:46:40.133"/>
    <p1510:client id="{63EFDED7-2293-4CFD-8B0A-2569E3373CE6}" v="1" dt="2022-10-05T02:33:41.940"/>
    <p1510:client id="{94BA0E05-8516-4B6E-9897-60A9CDB3F829}" v="494" dt="2022-10-06T01:59:14.070"/>
    <p1510:client id="{EABDF4A7-F08B-4DE6-92A0-8345F70A56E0}" v="7" dt="2022-10-05T23:37:53.538"/>
    <p1510:client id="{F3D00508-6E1B-4144-B708-5EFAFCB24C53}" v="1" dt="2022-10-06T00:49:10.518"/>
    <p1510:client id="{FDEB8F39-D16F-472A-A53C-F1546146981C}" v="9" dt="2022-10-05T12:49:58.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varScale="1">
        <p:scale>
          <a:sx n="100" d="100"/>
          <a:sy n="100" d="100"/>
        </p:scale>
        <p:origin x="904" y="1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31</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1" name="Purdue Logo" descr="Purdue Logo">
            <a:extLst>
              <a:ext uri="{FF2B5EF4-FFF2-40B4-BE49-F238E27FC236}">
                <a16:creationId xmlns:a16="http://schemas.microsoft.com/office/drawing/2014/main" id="{729E0708-CAA1-6E42-88EC-DDAEC16FAE2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10/5/22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1" name="Purdue Logo" descr="Purdue Logo">
            <a:extLst>
              <a:ext uri="{FF2B5EF4-FFF2-40B4-BE49-F238E27FC236}">
                <a16:creationId xmlns:a16="http://schemas.microsoft.com/office/drawing/2014/main" id="{EA75A1C2-E386-F54B-A1CF-CCEB6306B190}"/>
              </a:ext>
            </a:extLst>
          </p:cNvPr>
          <p:cNvPicPr>
            <a:picLocks noChangeAspect="1"/>
          </p:cNvPicPr>
          <p:nvPr userDrawn="1"/>
        </p:nvPicPr>
        <p:blipFill>
          <a:blip r:embed="rId2"/>
          <a:stretch>
            <a:fillRect/>
          </a:stretch>
        </p:blipFill>
        <p:spPr>
          <a:xfrm>
            <a:off x="1721493" y="5987945"/>
            <a:ext cx="2459736" cy="440287"/>
          </a:xfrm>
          <a:prstGeom prst="rect">
            <a:avLst/>
          </a:prstGeom>
        </p:spPr>
      </p:pic>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10/5/22</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1752600" y="0"/>
            <a:ext cx="9900212"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pic>
        <p:nvPicPr>
          <p:cNvPr id="14" name="Purdue Logo" descr="Purdue Logo">
            <a:extLst>
              <a:ext uri="{FF2B5EF4-FFF2-40B4-BE49-F238E27FC236}">
                <a16:creationId xmlns:a16="http://schemas.microsoft.com/office/drawing/2014/main" id="{D558D59F-2BED-2846-9D7F-35E92DC52E54}"/>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10/5/22</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A8A4F2E5-6CC0-B242-9D18-2446C1D7DE8A}"/>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07B1E83-E1FB-094B-9F1A-D5DE2767524D}"/>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52600" y="0"/>
            <a:ext cx="9900212"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pic>
        <p:nvPicPr>
          <p:cNvPr id="27" name="Purdue Logo" descr="Purdue Logo">
            <a:extLst>
              <a:ext uri="{FF2B5EF4-FFF2-40B4-BE49-F238E27FC236}">
                <a16:creationId xmlns:a16="http://schemas.microsoft.com/office/drawing/2014/main" id="{723CE360-3CE4-4942-A78A-73D21117C065}"/>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10/5/22</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FC7C8D95-DE0A-F44D-8875-2ED2F195BB2F}"/>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pic>
        <p:nvPicPr>
          <p:cNvPr id="10" name="Purdue Logo" descr="Purdue Logo">
            <a:extLst>
              <a:ext uri="{FF2B5EF4-FFF2-40B4-BE49-F238E27FC236}">
                <a16:creationId xmlns:a16="http://schemas.microsoft.com/office/drawing/2014/main" id="{2650B9D5-9C27-CF45-A770-B91D32934D0E}"/>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10/5/22</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Rg Lt" pitchFamily="50"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14" name="Purdue Logo" descr="Purdue Logo">
            <a:extLst>
              <a:ext uri="{FF2B5EF4-FFF2-40B4-BE49-F238E27FC236}">
                <a16:creationId xmlns:a16="http://schemas.microsoft.com/office/drawing/2014/main" id="{65255706-E2B0-E84F-A9B6-28F836971DDF}"/>
              </a:ext>
            </a:extLst>
          </p:cNvPr>
          <p:cNvPicPr>
            <a:picLocks noChangeAspect="1"/>
          </p:cNvPicPr>
          <p:nvPr userDrawn="1"/>
        </p:nvPicPr>
        <p:blipFill>
          <a:blip r:embed="rId2"/>
          <a:stretch>
            <a:fillRect/>
          </a:stretch>
        </p:blipFill>
        <p:spPr>
          <a:xfrm>
            <a:off x="1738642" y="5984087"/>
            <a:ext cx="2463665" cy="440990"/>
          </a:xfrm>
          <a:prstGeom prst="rect">
            <a:avLst/>
          </a:prstGeom>
        </p:spPr>
      </p:pic>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10/5/22</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483034"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483032"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Purdue Logo" descr="Purdue Logo">
            <a:extLst>
              <a:ext uri="{FF2B5EF4-FFF2-40B4-BE49-F238E27FC236}">
                <a16:creationId xmlns:a16="http://schemas.microsoft.com/office/drawing/2014/main" id="{7D26CD60-C525-9E44-AAFC-774D39C533C6}"/>
              </a:ext>
            </a:extLst>
          </p:cNvPr>
          <p:cNvPicPr>
            <a:picLocks noChangeAspect="1"/>
          </p:cNvPicPr>
          <p:nvPr userDrawn="1"/>
        </p:nvPicPr>
        <p:blipFill>
          <a:blip r:embed="rId2"/>
          <a:stretch>
            <a:fillRect/>
          </a:stretch>
        </p:blipFill>
        <p:spPr>
          <a:xfrm>
            <a:off x="1555978" y="5987945"/>
            <a:ext cx="2459736" cy="440287"/>
          </a:xfrm>
          <a:prstGeom prst="rect">
            <a:avLst/>
          </a:prstGeom>
        </p:spPr>
      </p:pic>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10/5/22</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5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10/5/22</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9" y="1501742"/>
            <a:ext cx="6801602" cy="2117503"/>
          </a:xfrm>
        </p:spPr>
        <p:txBody>
          <a:bodyPr/>
          <a:lstStyle/>
          <a:p>
            <a:r>
              <a:rPr lang="en-US"/>
              <a:t>Freshens Food Studio</a:t>
            </a:r>
            <a:br>
              <a:rPr lang="en-US"/>
            </a:br>
            <a:r>
              <a:rPr lang="en-US"/>
              <a:t> </a:t>
            </a:r>
            <a:br>
              <a:rPr lang="en-US"/>
            </a:br>
            <a:r>
              <a:rPr lang="en-US" sz="3200"/>
              <a:t>Database Modelling</a:t>
            </a: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1393372" y="5110036"/>
            <a:ext cx="8850084" cy="246221"/>
          </a:xfrm>
        </p:spPr>
        <p:txBody>
          <a:bodyPr/>
          <a:lstStyle/>
          <a:p>
            <a:r>
              <a:rPr lang="en-US" sz="1600">
                <a:solidFill>
                  <a:schemeClr val="tx2">
                    <a:lumMod val="60000"/>
                    <a:lumOff val="40000"/>
                  </a:schemeClr>
                </a:solidFill>
                <a:latin typeface="Acumin Pro SemiCondensed"/>
              </a:rPr>
              <a:t>Madhulika Chilla | Ujjwal Garg | Mahima Kriplani | Chethan Manjunath | Ricardo Nunez Magana</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pic>
        <p:nvPicPr>
          <p:cNvPr id="7" name="Picture 9" descr="A picture containing icon&#10;&#10;Description automatically generated">
            <a:extLst>
              <a:ext uri="{FF2B5EF4-FFF2-40B4-BE49-F238E27FC236}">
                <a16:creationId xmlns:a16="http://schemas.microsoft.com/office/drawing/2014/main" id="{28673561-1FBC-0763-9FA8-2EE05313ED4D}"/>
              </a:ext>
            </a:extLst>
          </p:cNvPr>
          <p:cNvPicPr>
            <a:picLocks noChangeAspect="1"/>
          </p:cNvPicPr>
          <p:nvPr/>
        </p:nvPicPr>
        <p:blipFill>
          <a:blip r:embed="rId2"/>
          <a:stretch>
            <a:fillRect/>
          </a:stretch>
        </p:blipFill>
        <p:spPr>
          <a:xfrm>
            <a:off x="8013032" y="1121183"/>
            <a:ext cx="2253916" cy="1471382"/>
          </a:xfrm>
          <a:prstGeom prst="rect">
            <a:avLst/>
          </a:prstGeom>
        </p:spPr>
      </p:pic>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C986-EC75-E6E6-D888-834A6E882ED9}"/>
              </a:ext>
            </a:extLst>
          </p:cNvPr>
          <p:cNvSpPr>
            <a:spLocks noGrp="1"/>
          </p:cNvSpPr>
          <p:nvPr>
            <p:ph type="ctrTitle"/>
          </p:nvPr>
        </p:nvSpPr>
        <p:spPr/>
        <p:txBody>
          <a:bodyPr/>
          <a:lstStyle/>
          <a:p>
            <a:r>
              <a:rPr lang="en-US">
                <a:latin typeface="Acumin Pro ExtraCondensed"/>
              </a:rPr>
              <a:t>Entity Relationship Model</a:t>
            </a:r>
            <a:endParaRPr lang="en-US"/>
          </a:p>
        </p:txBody>
      </p:sp>
      <p:sp>
        <p:nvSpPr>
          <p:cNvPr id="5" name="Date Placeholder 4">
            <a:extLst>
              <a:ext uri="{FF2B5EF4-FFF2-40B4-BE49-F238E27FC236}">
                <a16:creationId xmlns:a16="http://schemas.microsoft.com/office/drawing/2014/main" id="{5B92F463-FEBD-66A9-D007-732E35AE85CF}"/>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A21F140B-9776-8935-591E-07C6B5D94C57}"/>
              </a:ext>
            </a:extLst>
          </p:cNvPr>
          <p:cNvSpPr>
            <a:spLocks noGrp="1"/>
          </p:cNvSpPr>
          <p:nvPr>
            <p:ph type="sldNum" sz="quarter" idx="12"/>
          </p:nvPr>
        </p:nvSpPr>
        <p:spPr/>
        <p:txBody>
          <a:bodyPr/>
          <a:lstStyle/>
          <a:p>
            <a:fld id="{8A7A6979-0714-4377-B894-6BE4C2D6E202}" type="slidenum">
              <a:rPr lang="en-US" smtClean="0"/>
              <a:pPr/>
              <a:t>10</a:t>
            </a:fld>
            <a:endParaRPr lang="en-US"/>
          </a:p>
        </p:txBody>
      </p:sp>
      <p:pic>
        <p:nvPicPr>
          <p:cNvPr id="3" name="Picture 6" descr="Diagram&#10;&#10;Description automatically generated">
            <a:extLst>
              <a:ext uri="{FF2B5EF4-FFF2-40B4-BE49-F238E27FC236}">
                <a16:creationId xmlns:a16="http://schemas.microsoft.com/office/drawing/2014/main" id="{8B1CCE5B-C864-FB4D-1E6C-CCFBE6173082}"/>
              </a:ext>
            </a:extLst>
          </p:cNvPr>
          <p:cNvPicPr>
            <a:picLocks noChangeAspect="1"/>
          </p:cNvPicPr>
          <p:nvPr/>
        </p:nvPicPr>
        <p:blipFill>
          <a:blip r:embed="rId2"/>
          <a:stretch>
            <a:fillRect/>
          </a:stretch>
        </p:blipFill>
        <p:spPr>
          <a:xfrm>
            <a:off x="4315327" y="1137031"/>
            <a:ext cx="3569368" cy="5249684"/>
          </a:xfrm>
          <a:prstGeom prst="rect">
            <a:avLst/>
          </a:prstGeom>
        </p:spPr>
      </p:pic>
    </p:spTree>
    <p:extLst>
      <p:ext uri="{BB962C8B-B14F-4D97-AF65-F5344CB8AC3E}">
        <p14:creationId xmlns:p14="http://schemas.microsoft.com/office/powerpoint/2010/main" val="369781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C986-EC75-E6E6-D888-834A6E882ED9}"/>
              </a:ext>
            </a:extLst>
          </p:cNvPr>
          <p:cNvSpPr>
            <a:spLocks noGrp="1"/>
          </p:cNvSpPr>
          <p:nvPr>
            <p:ph type="ctrTitle"/>
          </p:nvPr>
        </p:nvSpPr>
        <p:spPr/>
        <p:txBody>
          <a:bodyPr/>
          <a:lstStyle/>
          <a:p>
            <a:r>
              <a:rPr lang="en-US">
                <a:latin typeface="Acumin Pro ExtraCondensed"/>
              </a:rPr>
              <a:t>Entity Relationship Model</a:t>
            </a:r>
            <a:endParaRPr lang="en-US"/>
          </a:p>
        </p:txBody>
      </p:sp>
      <p:sp>
        <p:nvSpPr>
          <p:cNvPr id="5" name="Date Placeholder 4">
            <a:extLst>
              <a:ext uri="{FF2B5EF4-FFF2-40B4-BE49-F238E27FC236}">
                <a16:creationId xmlns:a16="http://schemas.microsoft.com/office/drawing/2014/main" id="{5B92F463-FEBD-66A9-D007-732E35AE85CF}"/>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A21F140B-9776-8935-591E-07C6B5D94C57}"/>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10" name="Picture 10" descr="Diagram&#10;&#10;Description automatically generated">
            <a:extLst>
              <a:ext uri="{FF2B5EF4-FFF2-40B4-BE49-F238E27FC236}">
                <a16:creationId xmlns:a16="http://schemas.microsoft.com/office/drawing/2014/main" id="{7743C3DF-4254-D7CD-F23F-FAA1EEE1814C}"/>
              </a:ext>
            </a:extLst>
          </p:cNvPr>
          <p:cNvPicPr>
            <a:picLocks noChangeAspect="1"/>
          </p:cNvPicPr>
          <p:nvPr/>
        </p:nvPicPr>
        <p:blipFill>
          <a:blip r:embed="rId2"/>
          <a:stretch>
            <a:fillRect/>
          </a:stretch>
        </p:blipFill>
        <p:spPr>
          <a:xfrm>
            <a:off x="3248526" y="1609091"/>
            <a:ext cx="6537157" cy="3511478"/>
          </a:xfrm>
          <a:prstGeom prst="rect">
            <a:avLst/>
          </a:prstGeom>
        </p:spPr>
      </p:pic>
    </p:spTree>
    <p:extLst>
      <p:ext uri="{BB962C8B-B14F-4D97-AF65-F5344CB8AC3E}">
        <p14:creationId xmlns:p14="http://schemas.microsoft.com/office/powerpoint/2010/main" val="188341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C986-EC75-E6E6-D888-834A6E882ED9}"/>
              </a:ext>
            </a:extLst>
          </p:cNvPr>
          <p:cNvSpPr>
            <a:spLocks noGrp="1"/>
          </p:cNvSpPr>
          <p:nvPr>
            <p:ph type="ctrTitle"/>
          </p:nvPr>
        </p:nvSpPr>
        <p:spPr/>
        <p:txBody>
          <a:bodyPr/>
          <a:lstStyle/>
          <a:p>
            <a:r>
              <a:rPr lang="en-US">
                <a:latin typeface="Acumin Pro ExtraCondensed"/>
              </a:rPr>
              <a:t>Entity Relationship Model</a:t>
            </a:r>
            <a:endParaRPr lang="en-US"/>
          </a:p>
        </p:txBody>
      </p:sp>
      <p:sp>
        <p:nvSpPr>
          <p:cNvPr id="5" name="Date Placeholder 4">
            <a:extLst>
              <a:ext uri="{FF2B5EF4-FFF2-40B4-BE49-F238E27FC236}">
                <a16:creationId xmlns:a16="http://schemas.microsoft.com/office/drawing/2014/main" id="{5B92F463-FEBD-66A9-D007-732E35AE85CF}"/>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A21F140B-9776-8935-591E-07C6B5D94C57}"/>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3" name="Picture 3" descr="Diagram&#10;&#10;Description automatically generated">
            <a:extLst>
              <a:ext uri="{FF2B5EF4-FFF2-40B4-BE49-F238E27FC236}">
                <a16:creationId xmlns:a16="http://schemas.microsoft.com/office/drawing/2014/main" id="{986C8BA9-2F7B-7D39-1372-8C10AD3C2E2A}"/>
              </a:ext>
            </a:extLst>
          </p:cNvPr>
          <p:cNvPicPr>
            <a:picLocks noChangeAspect="1"/>
          </p:cNvPicPr>
          <p:nvPr/>
        </p:nvPicPr>
        <p:blipFill>
          <a:blip r:embed="rId2"/>
          <a:stretch>
            <a:fillRect/>
          </a:stretch>
        </p:blipFill>
        <p:spPr>
          <a:xfrm>
            <a:off x="2558715" y="1664267"/>
            <a:ext cx="7082588" cy="3786138"/>
          </a:xfrm>
          <a:prstGeom prst="rect">
            <a:avLst/>
          </a:prstGeom>
        </p:spPr>
      </p:pic>
    </p:spTree>
    <p:extLst>
      <p:ext uri="{BB962C8B-B14F-4D97-AF65-F5344CB8AC3E}">
        <p14:creationId xmlns:p14="http://schemas.microsoft.com/office/powerpoint/2010/main" val="377522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C986-EC75-E6E6-D888-834A6E882ED9}"/>
              </a:ext>
            </a:extLst>
          </p:cNvPr>
          <p:cNvSpPr>
            <a:spLocks noGrp="1"/>
          </p:cNvSpPr>
          <p:nvPr>
            <p:ph type="ctrTitle"/>
          </p:nvPr>
        </p:nvSpPr>
        <p:spPr/>
        <p:txBody>
          <a:bodyPr/>
          <a:lstStyle/>
          <a:p>
            <a:r>
              <a:rPr lang="en-US">
                <a:latin typeface="Acumin Pro ExtraCondensed"/>
              </a:rPr>
              <a:t>Entity Relationship Model</a:t>
            </a:r>
            <a:endParaRPr lang="en-US"/>
          </a:p>
        </p:txBody>
      </p:sp>
      <p:sp>
        <p:nvSpPr>
          <p:cNvPr id="5" name="Date Placeholder 4">
            <a:extLst>
              <a:ext uri="{FF2B5EF4-FFF2-40B4-BE49-F238E27FC236}">
                <a16:creationId xmlns:a16="http://schemas.microsoft.com/office/drawing/2014/main" id="{5B92F463-FEBD-66A9-D007-732E35AE85CF}"/>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A21F140B-9776-8935-591E-07C6B5D94C57}"/>
              </a:ext>
            </a:extLst>
          </p:cNvPr>
          <p:cNvSpPr>
            <a:spLocks noGrp="1"/>
          </p:cNvSpPr>
          <p:nvPr>
            <p:ph type="sldNum" sz="quarter" idx="12"/>
          </p:nvPr>
        </p:nvSpPr>
        <p:spPr/>
        <p:txBody>
          <a:bodyPr/>
          <a:lstStyle/>
          <a:p>
            <a:fld id="{8A7A6979-0714-4377-B894-6BE4C2D6E202}" type="slidenum">
              <a:rPr lang="en-US" smtClean="0"/>
              <a:pPr/>
              <a:t>13</a:t>
            </a:fld>
            <a:endParaRPr lang="en-US"/>
          </a:p>
        </p:txBody>
      </p:sp>
      <p:pic>
        <p:nvPicPr>
          <p:cNvPr id="4" name="Picture 6" descr="Diagram&#10;&#10;Description automatically generated">
            <a:extLst>
              <a:ext uri="{FF2B5EF4-FFF2-40B4-BE49-F238E27FC236}">
                <a16:creationId xmlns:a16="http://schemas.microsoft.com/office/drawing/2014/main" id="{06A30AFA-942E-1258-9B58-64CEBA5ABB25}"/>
              </a:ext>
            </a:extLst>
          </p:cNvPr>
          <p:cNvPicPr>
            <a:picLocks noChangeAspect="1"/>
          </p:cNvPicPr>
          <p:nvPr/>
        </p:nvPicPr>
        <p:blipFill>
          <a:blip r:embed="rId2"/>
          <a:stretch>
            <a:fillRect/>
          </a:stretch>
        </p:blipFill>
        <p:spPr>
          <a:xfrm>
            <a:off x="2302042" y="2306528"/>
            <a:ext cx="7603957" cy="2252964"/>
          </a:xfrm>
          <a:prstGeom prst="rect">
            <a:avLst/>
          </a:prstGeom>
        </p:spPr>
      </p:pic>
    </p:spTree>
    <p:extLst>
      <p:ext uri="{BB962C8B-B14F-4D97-AF65-F5344CB8AC3E}">
        <p14:creationId xmlns:p14="http://schemas.microsoft.com/office/powerpoint/2010/main" val="214668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D9D2-A900-9B15-7D24-4C5C74522336}"/>
              </a:ext>
            </a:extLst>
          </p:cNvPr>
          <p:cNvSpPr>
            <a:spLocks noGrp="1"/>
          </p:cNvSpPr>
          <p:nvPr>
            <p:ph type="ctrTitle"/>
          </p:nvPr>
        </p:nvSpPr>
        <p:spPr>
          <a:xfrm>
            <a:off x="2647199" y="1501742"/>
            <a:ext cx="6801602" cy="854080"/>
          </a:xfrm>
        </p:spPr>
        <p:txBody>
          <a:bodyPr/>
          <a:lstStyle/>
          <a:p>
            <a:r>
              <a:rPr lang="en-US"/>
              <a:t>Logical Database Design</a:t>
            </a:r>
          </a:p>
        </p:txBody>
      </p:sp>
      <p:sp>
        <p:nvSpPr>
          <p:cNvPr id="4" name="Date Placeholder 3">
            <a:extLst>
              <a:ext uri="{FF2B5EF4-FFF2-40B4-BE49-F238E27FC236}">
                <a16:creationId xmlns:a16="http://schemas.microsoft.com/office/drawing/2014/main" id="{A80AE5EC-ACA9-4B89-0F15-CA06E7848619}"/>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Placeholder 4">
            <a:extLst>
              <a:ext uri="{FF2B5EF4-FFF2-40B4-BE49-F238E27FC236}">
                <a16:creationId xmlns:a16="http://schemas.microsoft.com/office/drawing/2014/main" id="{54606690-A2A4-63FA-2BE1-CA2260BC053F}"/>
              </a:ext>
            </a:extLst>
          </p:cNvPr>
          <p:cNvSpPr>
            <a:spLocks noGrp="1"/>
          </p:cNvSpPr>
          <p:nvPr>
            <p:ph type="sldNum" sz="quarter" idx="12"/>
          </p:nvPr>
        </p:nvSpPr>
        <p:spPr/>
        <p:txBody>
          <a:bodyPr/>
          <a:lstStyle/>
          <a:p>
            <a:fld id="{8A7A6979-0714-4377-B894-6BE4C2D6E202}" type="slidenum">
              <a:rPr lang="en-US" smtClean="0"/>
              <a:pPr/>
              <a:t>14</a:t>
            </a:fld>
            <a:endParaRPr lang="en-US"/>
          </a:p>
        </p:txBody>
      </p:sp>
    </p:spTree>
    <p:extLst>
      <p:ext uri="{BB962C8B-B14F-4D97-AF65-F5344CB8AC3E}">
        <p14:creationId xmlns:p14="http://schemas.microsoft.com/office/powerpoint/2010/main" val="20027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5740-938F-0A30-B41C-C99ECB9CF03A}"/>
              </a:ext>
            </a:extLst>
          </p:cNvPr>
          <p:cNvSpPr>
            <a:spLocks noGrp="1"/>
          </p:cNvSpPr>
          <p:nvPr>
            <p:ph type="ctrTitle"/>
          </p:nvPr>
        </p:nvSpPr>
        <p:spPr>
          <a:xfrm>
            <a:off x="2107520" y="437030"/>
            <a:ext cx="7988980" cy="997196"/>
          </a:xfrm>
        </p:spPr>
        <p:txBody>
          <a:bodyPr/>
          <a:lstStyle/>
          <a:p>
            <a:pPr algn="ctr"/>
            <a:r>
              <a:rPr lang="en-US"/>
              <a:t>Relationship Schema</a:t>
            </a:r>
            <a:br>
              <a:rPr lang="en-US"/>
            </a:br>
            <a:endParaRPr lang="en-US"/>
          </a:p>
        </p:txBody>
      </p:sp>
      <p:sp>
        <p:nvSpPr>
          <p:cNvPr id="5" name="Date Placeholder 4">
            <a:extLst>
              <a:ext uri="{FF2B5EF4-FFF2-40B4-BE49-F238E27FC236}">
                <a16:creationId xmlns:a16="http://schemas.microsoft.com/office/drawing/2014/main" id="{14D4D92D-A574-15DF-A6E4-8D8CBCD7F84C}"/>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C5AADE98-3C24-F069-5CF3-D4AA8EA3723B}"/>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8" name="Picture 7">
            <a:extLst>
              <a:ext uri="{FF2B5EF4-FFF2-40B4-BE49-F238E27FC236}">
                <a16:creationId xmlns:a16="http://schemas.microsoft.com/office/drawing/2014/main" id="{7B04958C-D05B-3052-266E-B205683B40EA}"/>
              </a:ext>
            </a:extLst>
          </p:cNvPr>
          <p:cNvPicPr>
            <a:picLocks noChangeAspect="1"/>
          </p:cNvPicPr>
          <p:nvPr/>
        </p:nvPicPr>
        <p:blipFill>
          <a:blip r:embed="rId2"/>
          <a:stretch>
            <a:fillRect/>
          </a:stretch>
        </p:blipFill>
        <p:spPr>
          <a:xfrm>
            <a:off x="2009608" y="2369795"/>
            <a:ext cx="7938531" cy="2567965"/>
          </a:xfrm>
          <a:prstGeom prst="rect">
            <a:avLst/>
          </a:prstGeom>
        </p:spPr>
      </p:pic>
      <p:sp>
        <p:nvSpPr>
          <p:cNvPr id="10" name="Subtitle 9">
            <a:extLst>
              <a:ext uri="{FF2B5EF4-FFF2-40B4-BE49-F238E27FC236}">
                <a16:creationId xmlns:a16="http://schemas.microsoft.com/office/drawing/2014/main" id="{9405A3D1-6AD8-93D1-E156-47CD843DBD37}"/>
              </a:ext>
            </a:extLst>
          </p:cNvPr>
          <p:cNvSpPr>
            <a:spLocks noGrp="1"/>
          </p:cNvSpPr>
          <p:nvPr>
            <p:ph type="subTitle" idx="1"/>
          </p:nvPr>
        </p:nvSpPr>
        <p:spPr>
          <a:xfrm>
            <a:off x="2107518" y="1345167"/>
            <a:ext cx="7988982" cy="430887"/>
          </a:xfrm>
        </p:spPr>
        <p:txBody>
          <a:bodyPr/>
          <a:lstStyle/>
          <a:p>
            <a:r>
              <a:rPr lang="en-US" sz="2800"/>
              <a:t>Employees, Position and Shift</a:t>
            </a:r>
          </a:p>
        </p:txBody>
      </p:sp>
    </p:spTree>
    <p:extLst>
      <p:ext uri="{BB962C8B-B14F-4D97-AF65-F5344CB8AC3E}">
        <p14:creationId xmlns:p14="http://schemas.microsoft.com/office/powerpoint/2010/main" val="1563978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FB7D-CE11-EF8F-92DE-9D17D82F7FF1}"/>
              </a:ext>
            </a:extLst>
          </p:cNvPr>
          <p:cNvSpPr>
            <a:spLocks noGrp="1"/>
          </p:cNvSpPr>
          <p:nvPr>
            <p:ph type="ctrTitle"/>
          </p:nvPr>
        </p:nvSpPr>
        <p:spPr/>
        <p:txBody>
          <a:bodyPr/>
          <a:lstStyle/>
          <a:p>
            <a:pPr algn="ctr"/>
            <a:r>
              <a:rPr lang="en-US"/>
              <a:t>Relationship Schema</a:t>
            </a:r>
          </a:p>
        </p:txBody>
      </p:sp>
      <p:sp>
        <p:nvSpPr>
          <p:cNvPr id="3" name="Subtitle 2">
            <a:extLst>
              <a:ext uri="{FF2B5EF4-FFF2-40B4-BE49-F238E27FC236}">
                <a16:creationId xmlns:a16="http://schemas.microsoft.com/office/drawing/2014/main" id="{DE9FDDC4-00AB-CB3B-F03D-DB726E50B7F6}"/>
              </a:ext>
            </a:extLst>
          </p:cNvPr>
          <p:cNvSpPr>
            <a:spLocks noGrp="1"/>
          </p:cNvSpPr>
          <p:nvPr>
            <p:ph type="subTitle" idx="1"/>
          </p:nvPr>
        </p:nvSpPr>
        <p:spPr>
          <a:xfrm>
            <a:off x="2107518" y="1345167"/>
            <a:ext cx="7988982" cy="430887"/>
          </a:xfrm>
        </p:spPr>
        <p:txBody>
          <a:bodyPr/>
          <a:lstStyle/>
          <a:p>
            <a:r>
              <a:rPr lang="en-US" sz="2800"/>
              <a:t>Orders and Product</a:t>
            </a:r>
          </a:p>
        </p:txBody>
      </p:sp>
      <p:sp>
        <p:nvSpPr>
          <p:cNvPr id="5" name="Date Placeholder 4">
            <a:extLst>
              <a:ext uri="{FF2B5EF4-FFF2-40B4-BE49-F238E27FC236}">
                <a16:creationId xmlns:a16="http://schemas.microsoft.com/office/drawing/2014/main" id="{DC08E1C1-FA2C-D482-C219-F6B81396F9C2}"/>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6FFF7A15-9EC6-B591-28D2-97E4364C156E}"/>
              </a:ext>
            </a:extLst>
          </p:cNvPr>
          <p:cNvSpPr>
            <a:spLocks noGrp="1"/>
          </p:cNvSpPr>
          <p:nvPr>
            <p:ph type="sldNum" sz="quarter" idx="12"/>
          </p:nvPr>
        </p:nvSpPr>
        <p:spPr/>
        <p:txBody>
          <a:bodyPr/>
          <a:lstStyle/>
          <a:p>
            <a:fld id="{8A7A6979-0714-4377-B894-6BE4C2D6E202}" type="slidenum">
              <a:rPr lang="en-US" smtClean="0"/>
              <a:pPr/>
              <a:t>16</a:t>
            </a:fld>
            <a:endParaRPr lang="en-US"/>
          </a:p>
        </p:txBody>
      </p:sp>
      <p:pic>
        <p:nvPicPr>
          <p:cNvPr id="8" name="Picture 7">
            <a:extLst>
              <a:ext uri="{FF2B5EF4-FFF2-40B4-BE49-F238E27FC236}">
                <a16:creationId xmlns:a16="http://schemas.microsoft.com/office/drawing/2014/main" id="{8A74E81A-1149-89CE-957B-7532014FA8CB}"/>
              </a:ext>
            </a:extLst>
          </p:cNvPr>
          <p:cNvPicPr>
            <a:picLocks noChangeAspect="1"/>
          </p:cNvPicPr>
          <p:nvPr/>
        </p:nvPicPr>
        <p:blipFill>
          <a:blip r:embed="rId2"/>
          <a:stretch>
            <a:fillRect/>
          </a:stretch>
        </p:blipFill>
        <p:spPr>
          <a:xfrm>
            <a:off x="1984451" y="2171743"/>
            <a:ext cx="7247882" cy="1984257"/>
          </a:xfrm>
          <a:prstGeom prst="rect">
            <a:avLst/>
          </a:prstGeom>
        </p:spPr>
      </p:pic>
    </p:spTree>
    <p:extLst>
      <p:ext uri="{BB962C8B-B14F-4D97-AF65-F5344CB8AC3E}">
        <p14:creationId xmlns:p14="http://schemas.microsoft.com/office/powerpoint/2010/main" val="131984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9DFB-926A-52F9-8C92-42A644E38418}"/>
              </a:ext>
            </a:extLst>
          </p:cNvPr>
          <p:cNvSpPr>
            <a:spLocks noGrp="1"/>
          </p:cNvSpPr>
          <p:nvPr>
            <p:ph type="ctrTitle"/>
          </p:nvPr>
        </p:nvSpPr>
        <p:spPr/>
        <p:txBody>
          <a:bodyPr/>
          <a:lstStyle/>
          <a:p>
            <a:pPr algn="ctr"/>
            <a:r>
              <a:rPr lang="en-US"/>
              <a:t>Relationship Schema</a:t>
            </a:r>
          </a:p>
        </p:txBody>
      </p:sp>
      <p:sp>
        <p:nvSpPr>
          <p:cNvPr id="3" name="Subtitle 2">
            <a:extLst>
              <a:ext uri="{FF2B5EF4-FFF2-40B4-BE49-F238E27FC236}">
                <a16:creationId xmlns:a16="http://schemas.microsoft.com/office/drawing/2014/main" id="{99A90A45-5D01-8EF1-B9FA-DBE5EC44D853}"/>
              </a:ext>
            </a:extLst>
          </p:cNvPr>
          <p:cNvSpPr>
            <a:spLocks noGrp="1"/>
          </p:cNvSpPr>
          <p:nvPr>
            <p:ph type="subTitle" idx="1"/>
          </p:nvPr>
        </p:nvSpPr>
        <p:spPr>
          <a:xfrm>
            <a:off x="2107518" y="1345167"/>
            <a:ext cx="7988982" cy="430887"/>
          </a:xfrm>
        </p:spPr>
        <p:txBody>
          <a:bodyPr/>
          <a:lstStyle/>
          <a:p>
            <a:r>
              <a:rPr lang="en-US" sz="2800"/>
              <a:t>Vendor, Items and Category</a:t>
            </a:r>
          </a:p>
        </p:txBody>
      </p:sp>
      <p:sp>
        <p:nvSpPr>
          <p:cNvPr id="5" name="Date Placeholder 4">
            <a:extLst>
              <a:ext uri="{FF2B5EF4-FFF2-40B4-BE49-F238E27FC236}">
                <a16:creationId xmlns:a16="http://schemas.microsoft.com/office/drawing/2014/main" id="{4C00EC3E-AF44-FCC8-632F-AC823C869887}"/>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A653B377-344D-5069-82D0-65CD5D3671BE}"/>
              </a:ext>
            </a:extLst>
          </p:cNvPr>
          <p:cNvSpPr>
            <a:spLocks noGrp="1"/>
          </p:cNvSpPr>
          <p:nvPr>
            <p:ph type="sldNum" sz="quarter" idx="12"/>
          </p:nvPr>
        </p:nvSpPr>
        <p:spPr/>
        <p:txBody>
          <a:bodyPr/>
          <a:lstStyle/>
          <a:p>
            <a:fld id="{8A7A6979-0714-4377-B894-6BE4C2D6E202}" type="slidenum">
              <a:rPr lang="en-US" smtClean="0"/>
              <a:pPr/>
              <a:t>17</a:t>
            </a:fld>
            <a:endParaRPr lang="en-US"/>
          </a:p>
        </p:txBody>
      </p:sp>
      <p:pic>
        <p:nvPicPr>
          <p:cNvPr id="8" name="Picture 7">
            <a:extLst>
              <a:ext uri="{FF2B5EF4-FFF2-40B4-BE49-F238E27FC236}">
                <a16:creationId xmlns:a16="http://schemas.microsoft.com/office/drawing/2014/main" id="{18CCDC60-5E22-D510-B3B3-7D3B2677897F}"/>
              </a:ext>
            </a:extLst>
          </p:cNvPr>
          <p:cNvPicPr>
            <a:picLocks noChangeAspect="1"/>
          </p:cNvPicPr>
          <p:nvPr/>
        </p:nvPicPr>
        <p:blipFill>
          <a:blip r:embed="rId2"/>
          <a:stretch>
            <a:fillRect/>
          </a:stretch>
        </p:blipFill>
        <p:spPr>
          <a:xfrm>
            <a:off x="2231136" y="2176272"/>
            <a:ext cx="6695112" cy="2484250"/>
          </a:xfrm>
          <a:prstGeom prst="rect">
            <a:avLst/>
          </a:prstGeom>
        </p:spPr>
      </p:pic>
    </p:spTree>
    <p:extLst>
      <p:ext uri="{BB962C8B-B14F-4D97-AF65-F5344CB8AC3E}">
        <p14:creationId xmlns:p14="http://schemas.microsoft.com/office/powerpoint/2010/main" val="120425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7E78-F6D5-DCE8-FEA9-39F2E8556CF0}"/>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3" name="Subtitle 2">
            <a:extLst>
              <a:ext uri="{FF2B5EF4-FFF2-40B4-BE49-F238E27FC236}">
                <a16:creationId xmlns:a16="http://schemas.microsoft.com/office/drawing/2014/main" id="{2BF86130-B31E-BABF-9A8C-5E8E89D7AFE2}"/>
              </a:ext>
            </a:extLst>
          </p:cNvPr>
          <p:cNvSpPr>
            <a:spLocks noGrp="1"/>
          </p:cNvSpPr>
          <p:nvPr>
            <p:ph type="subTitle" idx="1"/>
          </p:nvPr>
        </p:nvSpPr>
        <p:spPr>
          <a:xfrm>
            <a:off x="2107518" y="1345167"/>
            <a:ext cx="7988982" cy="492443"/>
          </a:xfrm>
        </p:spPr>
        <p:txBody>
          <a:bodyPr/>
          <a:lstStyle/>
          <a:p>
            <a:pPr algn="ctr"/>
            <a:r>
              <a:rPr lang="en-US" sz="3200">
                <a:latin typeface="Acumin Pro SemiCondensed"/>
              </a:rPr>
              <a:t>1NF </a:t>
            </a:r>
            <a:endParaRPr lang="en-US" sz="3200"/>
          </a:p>
        </p:txBody>
      </p:sp>
      <p:sp>
        <p:nvSpPr>
          <p:cNvPr id="5" name="Date Placeholder 4">
            <a:extLst>
              <a:ext uri="{FF2B5EF4-FFF2-40B4-BE49-F238E27FC236}">
                <a16:creationId xmlns:a16="http://schemas.microsoft.com/office/drawing/2014/main" id="{B3F7C64C-8A3E-928B-44AB-4712BACDD8BE}"/>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3E7D4A07-CE34-E2C6-E464-1BE3F973AE13}"/>
              </a:ext>
            </a:extLst>
          </p:cNvPr>
          <p:cNvSpPr>
            <a:spLocks noGrp="1"/>
          </p:cNvSpPr>
          <p:nvPr>
            <p:ph type="sldNum" sz="quarter" idx="12"/>
          </p:nvPr>
        </p:nvSpPr>
        <p:spPr/>
        <p:txBody>
          <a:bodyPr/>
          <a:lstStyle/>
          <a:p>
            <a:fld id="{8A7A6979-0714-4377-B894-6BE4C2D6E202}" type="slidenum">
              <a:rPr lang="en-US" smtClean="0"/>
              <a:pPr/>
              <a:t>18</a:t>
            </a:fld>
            <a:endParaRPr lang="en-US"/>
          </a:p>
        </p:txBody>
      </p:sp>
      <p:pic>
        <p:nvPicPr>
          <p:cNvPr id="8" name="Picture 8" descr="Table&#10;&#10;Description automatically generated">
            <a:extLst>
              <a:ext uri="{FF2B5EF4-FFF2-40B4-BE49-F238E27FC236}">
                <a16:creationId xmlns:a16="http://schemas.microsoft.com/office/drawing/2014/main" id="{EB3B400E-D78C-8744-381A-EF50908D9E27}"/>
              </a:ext>
            </a:extLst>
          </p:cNvPr>
          <p:cNvPicPr>
            <a:picLocks noChangeAspect="1"/>
          </p:cNvPicPr>
          <p:nvPr/>
        </p:nvPicPr>
        <p:blipFill>
          <a:blip r:embed="rId2"/>
          <a:stretch>
            <a:fillRect/>
          </a:stretch>
        </p:blipFill>
        <p:spPr>
          <a:xfrm>
            <a:off x="4686300" y="4119562"/>
            <a:ext cx="2838450" cy="1257300"/>
          </a:xfrm>
          <a:prstGeom prst="rect">
            <a:avLst/>
          </a:prstGeom>
        </p:spPr>
      </p:pic>
      <p:sp>
        <p:nvSpPr>
          <p:cNvPr id="9" name="Arrow: Down 8">
            <a:extLst>
              <a:ext uri="{FF2B5EF4-FFF2-40B4-BE49-F238E27FC236}">
                <a16:creationId xmlns:a16="http://schemas.microsoft.com/office/drawing/2014/main" id="{510B6CE1-D317-9B23-3140-6D7A610B90A8}"/>
              </a:ext>
            </a:extLst>
          </p:cNvPr>
          <p:cNvSpPr/>
          <p:nvPr/>
        </p:nvSpPr>
        <p:spPr>
          <a:xfrm>
            <a:off x="5853683" y="3435096"/>
            <a:ext cx="485775" cy="485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Graphical user interface, text, application&#10;&#10;Description automatically generated">
            <a:extLst>
              <a:ext uri="{FF2B5EF4-FFF2-40B4-BE49-F238E27FC236}">
                <a16:creationId xmlns:a16="http://schemas.microsoft.com/office/drawing/2014/main" id="{6E5C84CC-C460-D9EE-C577-F04395616BB5}"/>
              </a:ext>
            </a:extLst>
          </p:cNvPr>
          <p:cNvPicPr>
            <a:picLocks noChangeAspect="1"/>
          </p:cNvPicPr>
          <p:nvPr/>
        </p:nvPicPr>
        <p:blipFill>
          <a:blip r:embed="rId3"/>
          <a:stretch>
            <a:fillRect/>
          </a:stretch>
        </p:blipFill>
        <p:spPr>
          <a:xfrm>
            <a:off x="1524000" y="2057543"/>
            <a:ext cx="9324975" cy="847439"/>
          </a:xfrm>
          <a:prstGeom prst="rect">
            <a:avLst/>
          </a:prstGeom>
        </p:spPr>
      </p:pic>
    </p:spTree>
    <p:extLst>
      <p:ext uri="{BB962C8B-B14F-4D97-AF65-F5344CB8AC3E}">
        <p14:creationId xmlns:p14="http://schemas.microsoft.com/office/powerpoint/2010/main" val="2689860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05BA-1824-DBD2-5713-EA0D15AA2500}"/>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3" name="Subtitle 2">
            <a:extLst>
              <a:ext uri="{FF2B5EF4-FFF2-40B4-BE49-F238E27FC236}">
                <a16:creationId xmlns:a16="http://schemas.microsoft.com/office/drawing/2014/main" id="{D8A3BBF6-E494-45A1-2825-35D7F93F3501}"/>
              </a:ext>
            </a:extLst>
          </p:cNvPr>
          <p:cNvSpPr>
            <a:spLocks noGrp="1"/>
          </p:cNvSpPr>
          <p:nvPr>
            <p:ph type="subTitle" idx="1"/>
          </p:nvPr>
        </p:nvSpPr>
        <p:spPr>
          <a:xfrm>
            <a:off x="2107518" y="1345167"/>
            <a:ext cx="7988982" cy="492443"/>
          </a:xfrm>
        </p:spPr>
        <p:txBody>
          <a:bodyPr/>
          <a:lstStyle/>
          <a:p>
            <a:pPr algn="ctr"/>
            <a:r>
              <a:rPr lang="en-US" sz="3200">
                <a:latin typeface="Acumin Pro SemiCondensed"/>
              </a:rPr>
              <a:t>3NF</a:t>
            </a:r>
            <a:endParaRPr lang="en-US" sz="3200"/>
          </a:p>
        </p:txBody>
      </p:sp>
      <p:sp>
        <p:nvSpPr>
          <p:cNvPr id="5" name="Date Placeholder 4">
            <a:extLst>
              <a:ext uri="{FF2B5EF4-FFF2-40B4-BE49-F238E27FC236}">
                <a16:creationId xmlns:a16="http://schemas.microsoft.com/office/drawing/2014/main" id="{275286E5-24D8-21A2-1ECE-09CE1158F8AB}"/>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9EDA8C6D-3697-5F12-105B-5002950470B8}"/>
              </a:ext>
            </a:extLst>
          </p:cNvPr>
          <p:cNvSpPr>
            <a:spLocks noGrp="1"/>
          </p:cNvSpPr>
          <p:nvPr>
            <p:ph type="sldNum" sz="quarter" idx="12"/>
          </p:nvPr>
        </p:nvSpPr>
        <p:spPr/>
        <p:txBody>
          <a:bodyPr/>
          <a:lstStyle/>
          <a:p>
            <a:fld id="{8A7A6979-0714-4377-B894-6BE4C2D6E202}" type="slidenum">
              <a:rPr lang="en-US" smtClean="0"/>
              <a:pPr/>
              <a:t>19</a:t>
            </a:fld>
            <a:endParaRPr lang="en-US"/>
          </a:p>
        </p:txBody>
      </p:sp>
      <p:pic>
        <p:nvPicPr>
          <p:cNvPr id="7" name="Picture 7" descr="Text, table&#10;&#10;Description automatically generated">
            <a:extLst>
              <a:ext uri="{FF2B5EF4-FFF2-40B4-BE49-F238E27FC236}">
                <a16:creationId xmlns:a16="http://schemas.microsoft.com/office/drawing/2014/main" id="{67AE1445-CE77-7DDF-ADD5-ADE72A7360CB}"/>
              </a:ext>
            </a:extLst>
          </p:cNvPr>
          <p:cNvPicPr>
            <a:picLocks noChangeAspect="1"/>
          </p:cNvPicPr>
          <p:nvPr/>
        </p:nvPicPr>
        <p:blipFill>
          <a:blip r:embed="rId2"/>
          <a:stretch>
            <a:fillRect/>
          </a:stretch>
        </p:blipFill>
        <p:spPr>
          <a:xfrm>
            <a:off x="1419225" y="4576762"/>
            <a:ext cx="9363075" cy="1000125"/>
          </a:xfrm>
          <a:prstGeom prst="rect">
            <a:avLst/>
          </a:prstGeom>
        </p:spPr>
      </p:pic>
      <p:pic>
        <p:nvPicPr>
          <p:cNvPr id="9" name="Picture 10" descr="Graphical user interface, text, application&#10;&#10;Description automatically generated">
            <a:extLst>
              <a:ext uri="{FF2B5EF4-FFF2-40B4-BE49-F238E27FC236}">
                <a16:creationId xmlns:a16="http://schemas.microsoft.com/office/drawing/2014/main" id="{DC25C3F1-C003-C00B-230F-8F392D27385D}"/>
              </a:ext>
            </a:extLst>
          </p:cNvPr>
          <p:cNvPicPr>
            <a:picLocks noChangeAspect="1"/>
          </p:cNvPicPr>
          <p:nvPr/>
        </p:nvPicPr>
        <p:blipFill>
          <a:blip r:embed="rId3"/>
          <a:stretch>
            <a:fillRect/>
          </a:stretch>
        </p:blipFill>
        <p:spPr>
          <a:xfrm>
            <a:off x="1333500" y="2038493"/>
            <a:ext cx="9525000" cy="866489"/>
          </a:xfrm>
          <a:prstGeom prst="rect">
            <a:avLst/>
          </a:prstGeom>
        </p:spPr>
      </p:pic>
      <p:sp>
        <p:nvSpPr>
          <p:cNvPr id="10" name="Arrow: Down 9">
            <a:extLst>
              <a:ext uri="{FF2B5EF4-FFF2-40B4-BE49-F238E27FC236}">
                <a16:creationId xmlns:a16="http://schemas.microsoft.com/office/drawing/2014/main" id="{C56892E1-6DE4-75F7-D5BA-0CDAC3C48D1C}"/>
              </a:ext>
            </a:extLst>
          </p:cNvPr>
          <p:cNvSpPr/>
          <p:nvPr/>
        </p:nvSpPr>
        <p:spPr>
          <a:xfrm>
            <a:off x="5853683" y="3168396"/>
            <a:ext cx="485775" cy="752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53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D50457A-EE63-AD46-8E58-1E6CAA4D954F}"/>
              </a:ext>
            </a:extLst>
          </p:cNvPr>
          <p:cNvSpPr>
            <a:spLocks noGrp="1"/>
          </p:cNvSpPr>
          <p:nvPr>
            <p:ph type="ctrTitle"/>
          </p:nvPr>
        </p:nvSpPr>
        <p:spPr/>
        <p:txBody>
          <a:bodyPr/>
          <a:lstStyle/>
          <a:p>
            <a:r>
              <a:rPr lang="en-US"/>
              <a:t>Agenda</a:t>
            </a:r>
          </a:p>
        </p:txBody>
      </p:sp>
      <p:sp>
        <p:nvSpPr>
          <p:cNvPr id="3" name="Subhead">
            <a:extLst>
              <a:ext uri="{FF2B5EF4-FFF2-40B4-BE49-F238E27FC236}">
                <a16:creationId xmlns:a16="http://schemas.microsoft.com/office/drawing/2014/main" id="{B8292C64-E8C3-7F46-924E-AFA3C2EC8731}"/>
              </a:ext>
            </a:extLst>
          </p:cNvPr>
          <p:cNvSpPr>
            <a:spLocks noGrp="1"/>
          </p:cNvSpPr>
          <p:nvPr>
            <p:ph type="subTitle" idx="1"/>
          </p:nvPr>
        </p:nvSpPr>
        <p:spPr>
          <a:xfrm>
            <a:off x="2107518" y="1345167"/>
            <a:ext cx="7988982" cy="2672526"/>
          </a:xfrm>
        </p:spPr>
        <p:txBody>
          <a:bodyPr/>
          <a:lstStyle/>
          <a:p>
            <a:pPr marL="342900" indent="-342900">
              <a:buFont typeface="Arial" panose="020B0604020202020204" pitchFamily="34" charset="0"/>
              <a:buChar char="•"/>
            </a:pPr>
            <a:r>
              <a:rPr lang="en-US">
                <a:latin typeface="Acumin Pro SemiCondensed"/>
              </a:rPr>
              <a:t>Company Background and Current Situation</a:t>
            </a:r>
          </a:p>
          <a:p>
            <a:pPr marL="342900" indent="-342900">
              <a:buFont typeface="Arial" panose="020B0604020202020204" pitchFamily="34" charset="0"/>
              <a:buChar char="•"/>
            </a:pPr>
            <a:r>
              <a:rPr lang="en-US">
                <a:latin typeface="Acumin Pro SemiCondensed"/>
              </a:rPr>
              <a:t>Requirements Analysis/Specification</a:t>
            </a:r>
          </a:p>
          <a:p>
            <a:pPr marL="342900" indent="-342900">
              <a:buFont typeface="Arial" panose="020B0604020202020204" pitchFamily="34" charset="0"/>
              <a:buChar char="•"/>
            </a:pPr>
            <a:r>
              <a:rPr lang="en-US">
                <a:latin typeface="Acumin Pro SemiCondensed"/>
              </a:rPr>
              <a:t>Conceptual Database design</a:t>
            </a:r>
          </a:p>
          <a:p>
            <a:pPr marL="342900" indent="-342900">
              <a:buFont typeface="Arial" panose="020B0604020202020204" pitchFamily="34" charset="0"/>
              <a:buChar char="•"/>
            </a:pPr>
            <a:r>
              <a:rPr lang="en-US">
                <a:latin typeface="Acumin Pro SemiCondensed"/>
              </a:rPr>
              <a:t>Logical Database Design</a:t>
            </a:r>
          </a:p>
          <a:p>
            <a:pPr marL="342900" indent="-342900">
              <a:buFont typeface="Arial" panose="020B0604020202020204" pitchFamily="34" charset="0"/>
              <a:buChar char="•"/>
            </a:pPr>
            <a:r>
              <a:rPr lang="en-US">
                <a:latin typeface="Acumin Pro SemiCondensed"/>
              </a:rPr>
              <a:t>SQL Queries</a:t>
            </a:r>
          </a:p>
          <a:p>
            <a:pPr marL="342900" indent="-342900">
              <a:buFont typeface="Arial" panose="020B0604020202020204" pitchFamily="34" charset="0"/>
              <a:buChar char="•"/>
            </a:pPr>
            <a:r>
              <a:rPr lang="en-US">
                <a:latin typeface="Acumin Pro SemiCondensed"/>
              </a:rPr>
              <a:t>Business Insights</a:t>
            </a:r>
          </a:p>
        </p:txBody>
      </p:sp>
      <p:sp>
        <p:nvSpPr>
          <p:cNvPr id="5" name="Date">
            <a:extLst>
              <a:ext uri="{FF2B5EF4-FFF2-40B4-BE49-F238E27FC236}">
                <a16:creationId xmlns:a16="http://schemas.microsoft.com/office/drawing/2014/main" id="{2F2CC36B-4CC8-BB44-88DB-7A0F08098774}"/>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a:extLst>
              <a:ext uri="{FF2B5EF4-FFF2-40B4-BE49-F238E27FC236}">
                <a16:creationId xmlns:a16="http://schemas.microsoft.com/office/drawing/2014/main" id="{7F526709-EB34-8246-9278-7067DBE717C4}"/>
              </a:ext>
            </a:extLst>
          </p:cNvPr>
          <p:cNvSpPr>
            <a:spLocks noGrp="1"/>
          </p:cNvSpPr>
          <p:nvPr>
            <p:ph type="sldNum" sz="quarter" idx="12"/>
          </p:nvPr>
        </p:nvSpPr>
        <p:spPr/>
        <p:txBody>
          <a:bodyPr/>
          <a:lstStyle/>
          <a:p>
            <a:fld id="{8A7A6979-0714-4377-B894-6BE4C2D6E202}" type="slidenum">
              <a:rPr lang="en-US" smtClean="0"/>
              <a:pPr/>
              <a:t>2</a:t>
            </a:fld>
            <a:endParaRPr lang="en-US"/>
          </a:p>
        </p:txBody>
      </p:sp>
    </p:spTree>
    <p:extLst>
      <p:ext uri="{BB962C8B-B14F-4D97-AF65-F5344CB8AC3E}">
        <p14:creationId xmlns:p14="http://schemas.microsoft.com/office/powerpoint/2010/main" val="3009941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6F49E-D612-4048-B767-2A8F481E0941}"/>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3" name="Subtitle 2">
            <a:extLst>
              <a:ext uri="{FF2B5EF4-FFF2-40B4-BE49-F238E27FC236}">
                <a16:creationId xmlns:a16="http://schemas.microsoft.com/office/drawing/2014/main" id="{5FB93B93-BF47-B694-05C1-2A05A11653B3}"/>
              </a:ext>
            </a:extLst>
          </p:cNvPr>
          <p:cNvSpPr>
            <a:spLocks noGrp="1"/>
          </p:cNvSpPr>
          <p:nvPr>
            <p:ph type="subTitle" idx="1"/>
          </p:nvPr>
        </p:nvSpPr>
        <p:spPr>
          <a:xfrm>
            <a:off x="2107518" y="1345167"/>
            <a:ext cx="7988982" cy="492443"/>
          </a:xfrm>
        </p:spPr>
        <p:txBody>
          <a:bodyPr/>
          <a:lstStyle/>
          <a:p>
            <a:pPr algn="ctr"/>
            <a:r>
              <a:rPr lang="en-US" sz="3200">
                <a:latin typeface="Acumin Pro SemiCondensed"/>
              </a:rPr>
              <a:t>3NF</a:t>
            </a:r>
            <a:endParaRPr lang="en-US" sz="3200"/>
          </a:p>
        </p:txBody>
      </p:sp>
      <p:sp>
        <p:nvSpPr>
          <p:cNvPr id="5" name="Date Placeholder 4">
            <a:extLst>
              <a:ext uri="{FF2B5EF4-FFF2-40B4-BE49-F238E27FC236}">
                <a16:creationId xmlns:a16="http://schemas.microsoft.com/office/drawing/2014/main" id="{C99788C3-7BD2-21B3-B101-B05FBC520D0B}"/>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E08594C2-A530-92A3-1ED9-5A7C2926D413}"/>
              </a:ext>
            </a:extLst>
          </p:cNvPr>
          <p:cNvSpPr>
            <a:spLocks noGrp="1"/>
          </p:cNvSpPr>
          <p:nvPr>
            <p:ph type="sldNum" sz="quarter" idx="12"/>
          </p:nvPr>
        </p:nvSpPr>
        <p:spPr/>
        <p:txBody>
          <a:bodyPr/>
          <a:lstStyle/>
          <a:p>
            <a:fld id="{8A7A6979-0714-4377-B894-6BE4C2D6E202}" type="slidenum">
              <a:rPr lang="en-US" smtClean="0"/>
              <a:pPr/>
              <a:t>20</a:t>
            </a:fld>
            <a:endParaRPr lang="en-US"/>
          </a:p>
        </p:txBody>
      </p:sp>
      <p:pic>
        <p:nvPicPr>
          <p:cNvPr id="7" name="Picture 7" descr="Graphical user interface, application, table&#10;&#10;Description automatically generated">
            <a:extLst>
              <a:ext uri="{FF2B5EF4-FFF2-40B4-BE49-F238E27FC236}">
                <a16:creationId xmlns:a16="http://schemas.microsoft.com/office/drawing/2014/main" id="{B2724B1A-88F0-1B75-EC33-D429094EA384}"/>
              </a:ext>
            </a:extLst>
          </p:cNvPr>
          <p:cNvPicPr>
            <a:picLocks noChangeAspect="1"/>
          </p:cNvPicPr>
          <p:nvPr/>
        </p:nvPicPr>
        <p:blipFill>
          <a:blip r:embed="rId2"/>
          <a:stretch>
            <a:fillRect/>
          </a:stretch>
        </p:blipFill>
        <p:spPr>
          <a:xfrm>
            <a:off x="2581275" y="4052887"/>
            <a:ext cx="6438900" cy="1095375"/>
          </a:xfrm>
          <a:prstGeom prst="rect">
            <a:avLst/>
          </a:prstGeom>
        </p:spPr>
      </p:pic>
      <p:pic>
        <p:nvPicPr>
          <p:cNvPr id="9" name="Picture 10" descr="Graphical user interface, text, application&#10;&#10;Description automatically generated">
            <a:extLst>
              <a:ext uri="{FF2B5EF4-FFF2-40B4-BE49-F238E27FC236}">
                <a16:creationId xmlns:a16="http://schemas.microsoft.com/office/drawing/2014/main" id="{1628DCD8-39AA-89FD-03C7-E89DBF12B391}"/>
              </a:ext>
            </a:extLst>
          </p:cNvPr>
          <p:cNvPicPr>
            <a:picLocks noChangeAspect="1"/>
          </p:cNvPicPr>
          <p:nvPr/>
        </p:nvPicPr>
        <p:blipFill>
          <a:blip r:embed="rId3"/>
          <a:stretch>
            <a:fillRect/>
          </a:stretch>
        </p:blipFill>
        <p:spPr>
          <a:xfrm>
            <a:off x="1400175" y="2152793"/>
            <a:ext cx="9401175" cy="866489"/>
          </a:xfrm>
          <a:prstGeom prst="rect">
            <a:avLst/>
          </a:prstGeom>
        </p:spPr>
      </p:pic>
      <p:sp>
        <p:nvSpPr>
          <p:cNvPr id="10" name="Arrow: Down 9">
            <a:extLst>
              <a:ext uri="{FF2B5EF4-FFF2-40B4-BE49-F238E27FC236}">
                <a16:creationId xmlns:a16="http://schemas.microsoft.com/office/drawing/2014/main" id="{2B503E0A-E122-27DA-A558-D29EB98DBF51}"/>
              </a:ext>
            </a:extLst>
          </p:cNvPr>
          <p:cNvSpPr/>
          <p:nvPr/>
        </p:nvSpPr>
        <p:spPr>
          <a:xfrm>
            <a:off x="5796533" y="3130296"/>
            <a:ext cx="371475" cy="79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5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EE82-F702-6C12-55FB-015D21DF4764}"/>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5" name="Date Placeholder 4">
            <a:extLst>
              <a:ext uri="{FF2B5EF4-FFF2-40B4-BE49-F238E27FC236}">
                <a16:creationId xmlns:a16="http://schemas.microsoft.com/office/drawing/2014/main" id="{4C04CCE1-67EC-6AF1-58CE-DC4A68B9D97F}"/>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7B44DDDD-06EF-C686-99EB-5D5CEC5604C1}"/>
              </a:ext>
            </a:extLst>
          </p:cNvPr>
          <p:cNvSpPr>
            <a:spLocks noGrp="1"/>
          </p:cNvSpPr>
          <p:nvPr>
            <p:ph type="sldNum" sz="quarter" idx="12"/>
          </p:nvPr>
        </p:nvSpPr>
        <p:spPr/>
        <p:txBody>
          <a:bodyPr/>
          <a:lstStyle/>
          <a:p>
            <a:fld id="{8A7A6979-0714-4377-B894-6BE4C2D6E202}" type="slidenum">
              <a:rPr lang="en-US" smtClean="0"/>
              <a:pPr/>
              <a:t>21</a:t>
            </a:fld>
            <a:endParaRPr lang="en-US"/>
          </a:p>
        </p:txBody>
      </p:sp>
      <p:pic>
        <p:nvPicPr>
          <p:cNvPr id="7" name="Picture 7" descr="Table&#10;&#10;Description automatically generated">
            <a:extLst>
              <a:ext uri="{FF2B5EF4-FFF2-40B4-BE49-F238E27FC236}">
                <a16:creationId xmlns:a16="http://schemas.microsoft.com/office/drawing/2014/main" id="{6348B5A8-DF78-FC38-4F88-9AFBE4CA10DD}"/>
              </a:ext>
            </a:extLst>
          </p:cNvPr>
          <p:cNvPicPr>
            <a:picLocks noChangeAspect="1"/>
          </p:cNvPicPr>
          <p:nvPr/>
        </p:nvPicPr>
        <p:blipFill>
          <a:blip r:embed="rId2"/>
          <a:stretch>
            <a:fillRect/>
          </a:stretch>
        </p:blipFill>
        <p:spPr>
          <a:xfrm>
            <a:off x="3890962" y="1171575"/>
            <a:ext cx="4505325" cy="1257300"/>
          </a:xfrm>
          <a:prstGeom prst="rect">
            <a:avLst/>
          </a:prstGeom>
        </p:spPr>
      </p:pic>
      <p:pic>
        <p:nvPicPr>
          <p:cNvPr id="8" name="Picture 8" descr="Table&#10;&#10;Description automatically generated">
            <a:extLst>
              <a:ext uri="{FF2B5EF4-FFF2-40B4-BE49-F238E27FC236}">
                <a16:creationId xmlns:a16="http://schemas.microsoft.com/office/drawing/2014/main" id="{0EAC2510-9E92-796F-DECA-B78CF788A19E}"/>
              </a:ext>
            </a:extLst>
          </p:cNvPr>
          <p:cNvPicPr>
            <a:picLocks noChangeAspect="1"/>
          </p:cNvPicPr>
          <p:nvPr/>
        </p:nvPicPr>
        <p:blipFill>
          <a:blip r:embed="rId3"/>
          <a:stretch>
            <a:fillRect/>
          </a:stretch>
        </p:blipFill>
        <p:spPr>
          <a:xfrm>
            <a:off x="1962150" y="3429000"/>
            <a:ext cx="2609850" cy="1790700"/>
          </a:xfrm>
          <a:prstGeom prst="rect">
            <a:avLst/>
          </a:prstGeom>
        </p:spPr>
      </p:pic>
      <p:pic>
        <p:nvPicPr>
          <p:cNvPr id="9" name="Picture 9">
            <a:extLst>
              <a:ext uri="{FF2B5EF4-FFF2-40B4-BE49-F238E27FC236}">
                <a16:creationId xmlns:a16="http://schemas.microsoft.com/office/drawing/2014/main" id="{BF939CE6-F8C1-3B91-0D8E-8EA8731A9BA2}"/>
              </a:ext>
            </a:extLst>
          </p:cNvPr>
          <p:cNvPicPr>
            <a:picLocks noChangeAspect="1"/>
          </p:cNvPicPr>
          <p:nvPr/>
        </p:nvPicPr>
        <p:blipFill>
          <a:blip r:embed="rId4"/>
          <a:stretch>
            <a:fillRect/>
          </a:stretch>
        </p:blipFill>
        <p:spPr>
          <a:xfrm>
            <a:off x="5867400" y="3862387"/>
            <a:ext cx="5133975" cy="1095375"/>
          </a:xfrm>
          <a:prstGeom prst="rect">
            <a:avLst/>
          </a:prstGeom>
        </p:spPr>
      </p:pic>
      <p:sp>
        <p:nvSpPr>
          <p:cNvPr id="10" name="Arrow: Down 9">
            <a:extLst>
              <a:ext uri="{FF2B5EF4-FFF2-40B4-BE49-F238E27FC236}">
                <a16:creationId xmlns:a16="http://schemas.microsoft.com/office/drawing/2014/main" id="{A96CE909-E4E9-EE1C-2074-9CB6002B4AA0}"/>
              </a:ext>
            </a:extLst>
          </p:cNvPr>
          <p:cNvSpPr/>
          <p:nvPr/>
        </p:nvSpPr>
        <p:spPr>
          <a:xfrm rot="2880000">
            <a:off x="4008465" y="2588341"/>
            <a:ext cx="295275" cy="723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F7AEBD27-AE90-C86D-277D-F918D15DCC3F}"/>
              </a:ext>
            </a:extLst>
          </p:cNvPr>
          <p:cNvSpPr/>
          <p:nvPr/>
        </p:nvSpPr>
        <p:spPr>
          <a:xfrm rot="-2460000">
            <a:off x="6608789" y="2569291"/>
            <a:ext cx="295275" cy="723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87E147-458A-9273-0D29-5FC1E8065DA9}"/>
              </a:ext>
            </a:extLst>
          </p:cNvPr>
          <p:cNvSpPr txBox="1"/>
          <p:nvPr/>
        </p:nvSpPr>
        <p:spPr>
          <a:xfrm>
            <a:off x="3357562" y="2686049"/>
            <a:ext cx="790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3NF</a:t>
            </a:r>
          </a:p>
        </p:txBody>
      </p:sp>
      <p:sp>
        <p:nvSpPr>
          <p:cNvPr id="13" name="TextBox 12">
            <a:extLst>
              <a:ext uri="{FF2B5EF4-FFF2-40B4-BE49-F238E27FC236}">
                <a16:creationId xmlns:a16="http://schemas.microsoft.com/office/drawing/2014/main" id="{B8067F5C-1C91-BACA-EA59-5D928903EE23}"/>
              </a:ext>
            </a:extLst>
          </p:cNvPr>
          <p:cNvSpPr txBox="1"/>
          <p:nvPr/>
        </p:nvSpPr>
        <p:spPr>
          <a:xfrm>
            <a:off x="6843712" y="2600324"/>
            <a:ext cx="790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3NF</a:t>
            </a:r>
          </a:p>
        </p:txBody>
      </p:sp>
    </p:spTree>
    <p:extLst>
      <p:ext uri="{BB962C8B-B14F-4D97-AF65-F5344CB8AC3E}">
        <p14:creationId xmlns:p14="http://schemas.microsoft.com/office/powerpoint/2010/main" val="389283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BBD3-E559-923E-8B83-65BB6102D307}"/>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5" name="Date Placeholder 4">
            <a:extLst>
              <a:ext uri="{FF2B5EF4-FFF2-40B4-BE49-F238E27FC236}">
                <a16:creationId xmlns:a16="http://schemas.microsoft.com/office/drawing/2014/main" id="{43013FAF-3237-C005-B708-FBF413DD0441}"/>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61EA2CE5-9329-AA38-D90E-9159F9FA4FAB}"/>
              </a:ext>
            </a:extLst>
          </p:cNvPr>
          <p:cNvSpPr>
            <a:spLocks noGrp="1"/>
          </p:cNvSpPr>
          <p:nvPr>
            <p:ph type="sldNum" sz="quarter" idx="12"/>
          </p:nvPr>
        </p:nvSpPr>
        <p:spPr/>
        <p:txBody>
          <a:bodyPr/>
          <a:lstStyle/>
          <a:p>
            <a:fld id="{8A7A6979-0714-4377-B894-6BE4C2D6E202}" type="slidenum">
              <a:rPr lang="en-US" smtClean="0"/>
              <a:pPr/>
              <a:t>22</a:t>
            </a:fld>
            <a:endParaRPr lang="en-US"/>
          </a:p>
        </p:txBody>
      </p:sp>
      <p:pic>
        <p:nvPicPr>
          <p:cNvPr id="7" name="Picture 7" descr="Table&#10;&#10;Description automatically generated">
            <a:extLst>
              <a:ext uri="{FF2B5EF4-FFF2-40B4-BE49-F238E27FC236}">
                <a16:creationId xmlns:a16="http://schemas.microsoft.com/office/drawing/2014/main" id="{697450E2-4F53-A471-4F79-EFA35B56FF4F}"/>
              </a:ext>
            </a:extLst>
          </p:cNvPr>
          <p:cNvPicPr>
            <a:picLocks noChangeAspect="1"/>
          </p:cNvPicPr>
          <p:nvPr/>
        </p:nvPicPr>
        <p:blipFill>
          <a:blip r:embed="rId2"/>
          <a:stretch>
            <a:fillRect/>
          </a:stretch>
        </p:blipFill>
        <p:spPr>
          <a:xfrm>
            <a:off x="2476500" y="1328737"/>
            <a:ext cx="6610350" cy="733425"/>
          </a:xfrm>
          <a:prstGeom prst="rect">
            <a:avLst/>
          </a:prstGeom>
        </p:spPr>
      </p:pic>
      <p:pic>
        <p:nvPicPr>
          <p:cNvPr id="8" name="Picture 8" descr="Text, table&#10;&#10;Description automatically generated">
            <a:extLst>
              <a:ext uri="{FF2B5EF4-FFF2-40B4-BE49-F238E27FC236}">
                <a16:creationId xmlns:a16="http://schemas.microsoft.com/office/drawing/2014/main" id="{BDE39763-F0F1-BD12-D829-FB78B7F7D5F8}"/>
              </a:ext>
            </a:extLst>
          </p:cNvPr>
          <p:cNvPicPr>
            <a:picLocks noChangeAspect="1"/>
          </p:cNvPicPr>
          <p:nvPr/>
        </p:nvPicPr>
        <p:blipFill>
          <a:blip r:embed="rId3"/>
          <a:stretch>
            <a:fillRect/>
          </a:stretch>
        </p:blipFill>
        <p:spPr>
          <a:xfrm>
            <a:off x="1395412" y="3433762"/>
            <a:ext cx="3000375" cy="876300"/>
          </a:xfrm>
          <a:prstGeom prst="rect">
            <a:avLst/>
          </a:prstGeom>
        </p:spPr>
      </p:pic>
      <p:pic>
        <p:nvPicPr>
          <p:cNvPr id="9" name="Picture 9" descr="Graphical user interface, text, application, chat or text message, email&#10;&#10;Description automatically generated">
            <a:extLst>
              <a:ext uri="{FF2B5EF4-FFF2-40B4-BE49-F238E27FC236}">
                <a16:creationId xmlns:a16="http://schemas.microsoft.com/office/drawing/2014/main" id="{712E8469-9C4A-5441-556F-0B33738A1BB9}"/>
              </a:ext>
            </a:extLst>
          </p:cNvPr>
          <p:cNvPicPr>
            <a:picLocks noChangeAspect="1"/>
          </p:cNvPicPr>
          <p:nvPr/>
        </p:nvPicPr>
        <p:blipFill>
          <a:blip r:embed="rId4"/>
          <a:stretch>
            <a:fillRect/>
          </a:stretch>
        </p:blipFill>
        <p:spPr>
          <a:xfrm>
            <a:off x="4686300" y="3424237"/>
            <a:ext cx="2990850" cy="876300"/>
          </a:xfrm>
          <a:prstGeom prst="rect">
            <a:avLst/>
          </a:prstGeom>
        </p:spPr>
      </p:pic>
      <p:pic>
        <p:nvPicPr>
          <p:cNvPr id="10" name="Picture 10" descr="Table&#10;&#10;Description automatically generated">
            <a:extLst>
              <a:ext uri="{FF2B5EF4-FFF2-40B4-BE49-F238E27FC236}">
                <a16:creationId xmlns:a16="http://schemas.microsoft.com/office/drawing/2014/main" id="{99E47476-A774-B985-332D-C45552F63D15}"/>
              </a:ext>
            </a:extLst>
          </p:cNvPr>
          <p:cNvPicPr>
            <a:picLocks noChangeAspect="1"/>
          </p:cNvPicPr>
          <p:nvPr/>
        </p:nvPicPr>
        <p:blipFill>
          <a:blip r:embed="rId5"/>
          <a:stretch>
            <a:fillRect/>
          </a:stretch>
        </p:blipFill>
        <p:spPr>
          <a:xfrm>
            <a:off x="8020050" y="3424237"/>
            <a:ext cx="2781300" cy="876300"/>
          </a:xfrm>
          <a:prstGeom prst="rect">
            <a:avLst/>
          </a:prstGeom>
        </p:spPr>
      </p:pic>
      <p:sp>
        <p:nvSpPr>
          <p:cNvPr id="11" name="Arrow: Down 10">
            <a:extLst>
              <a:ext uri="{FF2B5EF4-FFF2-40B4-BE49-F238E27FC236}">
                <a16:creationId xmlns:a16="http://schemas.microsoft.com/office/drawing/2014/main" id="{5F8D0BD0-68E5-34E0-7D77-71D9EDAE0211}"/>
              </a:ext>
            </a:extLst>
          </p:cNvPr>
          <p:cNvSpPr/>
          <p:nvPr/>
        </p:nvSpPr>
        <p:spPr>
          <a:xfrm>
            <a:off x="5777483" y="2292096"/>
            <a:ext cx="400050" cy="800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A1D3D7F-9984-1081-5ACF-3CBF1CF5791E}"/>
              </a:ext>
            </a:extLst>
          </p:cNvPr>
          <p:cNvSpPr/>
          <p:nvPr/>
        </p:nvSpPr>
        <p:spPr>
          <a:xfrm rot="2520000">
            <a:off x="2902594" y="2243664"/>
            <a:ext cx="400050" cy="838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16FD39C-6B2A-5AA6-68BE-AAEB4019595F}"/>
              </a:ext>
            </a:extLst>
          </p:cNvPr>
          <p:cNvSpPr/>
          <p:nvPr/>
        </p:nvSpPr>
        <p:spPr>
          <a:xfrm rot="-2640000">
            <a:off x="8367739" y="2298374"/>
            <a:ext cx="323850" cy="79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80D53C-B3DE-B3B9-4647-C3D644588C6B}"/>
              </a:ext>
            </a:extLst>
          </p:cNvPr>
          <p:cNvSpPr txBox="1"/>
          <p:nvPr/>
        </p:nvSpPr>
        <p:spPr>
          <a:xfrm>
            <a:off x="2466975" y="2371725"/>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2NF</a:t>
            </a:r>
          </a:p>
        </p:txBody>
      </p:sp>
      <p:sp>
        <p:nvSpPr>
          <p:cNvPr id="15" name="TextBox 14">
            <a:extLst>
              <a:ext uri="{FF2B5EF4-FFF2-40B4-BE49-F238E27FC236}">
                <a16:creationId xmlns:a16="http://schemas.microsoft.com/office/drawing/2014/main" id="{5043FE30-C862-BD93-D70C-84C94C7C3305}"/>
              </a:ext>
            </a:extLst>
          </p:cNvPr>
          <p:cNvSpPr txBox="1"/>
          <p:nvPr/>
        </p:nvSpPr>
        <p:spPr>
          <a:xfrm>
            <a:off x="5353049" y="2371725"/>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2NF</a:t>
            </a:r>
          </a:p>
        </p:txBody>
      </p:sp>
      <p:sp>
        <p:nvSpPr>
          <p:cNvPr id="16" name="TextBox 15">
            <a:extLst>
              <a:ext uri="{FF2B5EF4-FFF2-40B4-BE49-F238E27FC236}">
                <a16:creationId xmlns:a16="http://schemas.microsoft.com/office/drawing/2014/main" id="{0AD3969D-A89C-4B94-DCBF-38AD5BFB850A}"/>
              </a:ext>
            </a:extLst>
          </p:cNvPr>
          <p:cNvSpPr txBox="1"/>
          <p:nvPr/>
        </p:nvSpPr>
        <p:spPr>
          <a:xfrm>
            <a:off x="8610599" y="2333625"/>
            <a:ext cx="628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2NF</a:t>
            </a:r>
          </a:p>
        </p:txBody>
      </p:sp>
    </p:spTree>
    <p:extLst>
      <p:ext uri="{BB962C8B-B14F-4D97-AF65-F5344CB8AC3E}">
        <p14:creationId xmlns:p14="http://schemas.microsoft.com/office/powerpoint/2010/main" val="89149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F1F3-2D08-DF4D-FE3A-9BEBA25C2211}"/>
              </a:ext>
            </a:extLst>
          </p:cNvPr>
          <p:cNvSpPr>
            <a:spLocks noGrp="1"/>
          </p:cNvSpPr>
          <p:nvPr>
            <p:ph type="ctrTitle"/>
          </p:nvPr>
        </p:nvSpPr>
        <p:spPr/>
        <p:txBody>
          <a:bodyPr/>
          <a:lstStyle/>
          <a:p>
            <a:pPr algn="ctr"/>
            <a:r>
              <a:rPr lang="en-US">
                <a:latin typeface="Acumin Pro ExtraCondensed"/>
              </a:rPr>
              <a:t>Normalization</a:t>
            </a:r>
            <a:endParaRPr lang="en-US"/>
          </a:p>
        </p:txBody>
      </p:sp>
      <p:sp>
        <p:nvSpPr>
          <p:cNvPr id="3" name="Subtitle 2">
            <a:extLst>
              <a:ext uri="{FF2B5EF4-FFF2-40B4-BE49-F238E27FC236}">
                <a16:creationId xmlns:a16="http://schemas.microsoft.com/office/drawing/2014/main" id="{3FE8BAB2-3F0B-E399-0E98-134528DC13CD}"/>
              </a:ext>
            </a:extLst>
          </p:cNvPr>
          <p:cNvSpPr>
            <a:spLocks noGrp="1"/>
          </p:cNvSpPr>
          <p:nvPr>
            <p:ph type="subTitle" idx="1"/>
          </p:nvPr>
        </p:nvSpPr>
        <p:spPr>
          <a:xfrm>
            <a:off x="2107518" y="1345167"/>
            <a:ext cx="7988982" cy="430887"/>
          </a:xfrm>
        </p:spPr>
        <p:txBody>
          <a:bodyPr/>
          <a:lstStyle/>
          <a:p>
            <a:pPr algn="ctr"/>
            <a:r>
              <a:rPr lang="en-US" sz="2800">
                <a:latin typeface="Acumin Pro SemiCondensed"/>
              </a:rPr>
              <a:t>2NF</a:t>
            </a:r>
            <a:endParaRPr lang="en-US" sz="2800"/>
          </a:p>
        </p:txBody>
      </p:sp>
      <p:sp>
        <p:nvSpPr>
          <p:cNvPr id="5" name="Date Placeholder 4">
            <a:extLst>
              <a:ext uri="{FF2B5EF4-FFF2-40B4-BE49-F238E27FC236}">
                <a16:creationId xmlns:a16="http://schemas.microsoft.com/office/drawing/2014/main" id="{0FEFE3E7-4B1D-AF1C-82D6-B07661A955FA}"/>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FAEB3179-CB44-E355-18CE-A9ACC3955863}"/>
              </a:ext>
            </a:extLst>
          </p:cNvPr>
          <p:cNvSpPr>
            <a:spLocks noGrp="1"/>
          </p:cNvSpPr>
          <p:nvPr>
            <p:ph type="sldNum" sz="quarter" idx="12"/>
          </p:nvPr>
        </p:nvSpPr>
        <p:spPr/>
        <p:txBody>
          <a:bodyPr/>
          <a:lstStyle/>
          <a:p>
            <a:fld id="{8A7A6979-0714-4377-B894-6BE4C2D6E202}" type="slidenum">
              <a:rPr lang="en-US" smtClean="0"/>
              <a:pPr/>
              <a:t>23</a:t>
            </a:fld>
            <a:endParaRPr lang="en-US"/>
          </a:p>
        </p:txBody>
      </p:sp>
      <p:pic>
        <p:nvPicPr>
          <p:cNvPr id="7" name="Picture 7" descr="Table&#10;&#10;Description automatically generated">
            <a:extLst>
              <a:ext uri="{FF2B5EF4-FFF2-40B4-BE49-F238E27FC236}">
                <a16:creationId xmlns:a16="http://schemas.microsoft.com/office/drawing/2014/main" id="{DBC32D03-B01A-7522-EC7D-8BB3351EE3C3}"/>
              </a:ext>
            </a:extLst>
          </p:cNvPr>
          <p:cNvPicPr>
            <a:picLocks noChangeAspect="1"/>
          </p:cNvPicPr>
          <p:nvPr/>
        </p:nvPicPr>
        <p:blipFill>
          <a:blip r:embed="rId2"/>
          <a:stretch>
            <a:fillRect/>
          </a:stretch>
        </p:blipFill>
        <p:spPr>
          <a:xfrm>
            <a:off x="2219325" y="1828800"/>
            <a:ext cx="7467600" cy="676275"/>
          </a:xfrm>
          <a:prstGeom prst="rect">
            <a:avLst/>
          </a:prstGeom>
        </p:spPr>
      </p:pic>
      <p:pic>
        <p:nvPicPr>
          <p:cNvPr id="8" name="Picture 8" descr="Table&#10;&#10;Description automatically generated">
            <a:extLst>
              <a:ext uri="{FF2B5EF4-FFF2-40B4-BE49-F238E27FC236}">
                <a16:creationId xmlns:a16="http://schemas.microsoft.com/office/drawing/2014/main" id="{70213F95-AC62-B559-683E-B50CC381A5D6}"/>
              </a:ext>
            </a:extLst>
          </p:cNvPr>
          <p:cNvPicPr>
            <a:picLocks noChangeAspect="1"/>
          </p:cNvPicPr>
          <p:nvPr/>
        </p:nvPicPr>
        <p:blipFill>
          <a:blip r:embed="rId3"/>
          <a:stretch>
            <a:fillRect/>
          </a:stretch>
        </p:blipFill>
        <p:spPr>
          <a:xfrm>
            <a:off x="1566862" y="3586162"/>
            <a:ext cx="4724400" cy="771525"/>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6890C436-D6F2-EFAD-D8EE-D32A35D172E6}"/>
              </a:ext>
            </a:extLst>
          </p:cNvPr>
          <p:cNvPicPr>
            <a:picLocks noChangeAspect="1"/>
          </p:cNvPicPr>
          <p:nvPr/>
        </p:nvPicPr>
        <p:blipFill>
          <a:blip r:embed="rId4"/>
          <a:stretch>
            <a:fillRect/>
          </a:stretch>
        </p:blipFill>
        <p:spPr>
          <a:xfrm>
            <a:off x="7058025" y="3581400"/>
            <a:ext cx="3695700" cy="771525"/>
          </a:xfrm>
          <a:prstGeom prst="rect">
            <a:avLst/>
          </a:prstGeom>
        </p:spPr>
      </p:pic>
      <p:sp>
        <p:nvSpPr>
          <p:cNvPr id="11" name="Arrow: Down 10">
            <a:extLst>
              <a:ext uri="{FF2B5EF4-FFF2-40B4-BE49-F238E27FC236}">
                <a16:creationId xmlns:a16="http://schemas.microsoft.com/office/drawing/2014/main" id="{331CB067-8814-6EB2-A5DD-E0A061195C48}"/>
              </a:ext>
            </a:extLst>
          </p:cNvPr>
          <p:cNvSpPr/>
          <p:nvPr/>
        </p:nvSpPr>
        <p:spPr>
          <a:xfrm rot="2520000">
            <a:off x="2788294" y="2586564"/>
            <a:ext cx="400050" cy="838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6446FF4E-7A96-5FE9-62BC-08761C8474B6}"/>
              </a:ext>
            </a:extLst>
          </p:cNvPr>
          <p:cNvSpPr/>
          <p:nvPr/>
        </p:nvSpPr>
        <p:spPr>
          <a:xfrm rot="-2640000">
            <a:off x="8298335" y="2560692"/>
            <a:ext cx="361950" cy="866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0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307F-E1E5-FB17-F99C-B434409481C3}"/>
              </a:ext>
            </a:extLst>
          </p:cNvPr>
          <p:cNvSpPr>
            <a:spLocks noGrp="1"/>
          </p:cNvSpPr>
          <p:nvPr>
            <p:ph type="ctrTitle"/>
          </p:nvPr>
        </p:nvSpPr>
        <p:spPr>
          <a:xfrm>
            <a:off x="2647199" y="1501742"/>
            <a:ext cx="6801602" cy="854080"/>
          </a:xfrm>
        </p:spPr>
        <p:txBody>
          <a:bodyPr/>
          <a:lstStyle/>
          <a:p>
            <a:r>
              <a:rPr lang="en-US">
                <a:latin typeface="Acumin Pro ExtraCondensed"/>
              </a:rPr>
              <a:t>SQL QUERIES</a:t>
            </a:r>
          </a:p>
        </p:txBody>
      </p:sp>
      <p:sp>
        <p:nvSpPr>
          <p:cNvPr id="4" name="Date Placeholder 3">
            <a:extLst>
              <a:ext uri="{FF2B5EF4-FFF2-40B4-BE49-F238E27FC236}">
                <a16:creationId xmlns:a16="http://schemas.microsoft.com/office/drawing/2014/main" id="{75FBB3F0-A3D7-7515-AF9B-ACDF53A0977B}"/>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Placeholder 4">
            <a:extLst>
              <a:ext uri="{FF2B5EF4-FFF2-40B4-BE49-F238E27FC236}">
                <a16:creationId xmlns:a16="http://schemas.microsoft.com/office/drawing/2014/main" id="{57661503-7C3D-9554-76EF-6EDB3E85FDD0}"/>
              </a:ext>
            </a:extLst>
          </p:cNvPr>
          <p:cNvSpPr>
            <a:spLocks noGrp="1"/>
          </p:cNvSpPr>
          <p:nvPr>
            <p:ph type="sldNum" sz="quarter" idx="12"/>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355053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99E9-6F5A-45A5-A484-11F501C12151}"/>
              </a:ext>
            </a:extLst>
          </p:cNvPr>
          <p:cNvSpPr>
            <a:spLocks noGrp="1"/>
          </p:cNvSpPr>
          <p:nvPr>
            <p:ph type="ctrTitle"/>
          </p:nvPr>
        </p:nvSpPr>
        <p:spPr/>
        <p:txBody>
          <a:bodyPr/>
          <a:lstStyle/>
          <a:p>
            <a:r>
              <a:rPr lang="en-US">
                <a:latin typeface="Acumin Pro ExtraCondensed"/>
              </a:rPr>
              <a:t>SQL Queries</a:t>
            </a:r>
            <a:endParaRPr lang="en-US"/>
          </a:p>
        </p:txBody>
      </p:sp>
      <p:sp>
        <p:nvSpPr>
          <p:cNvPr id="3" name="Subtitle 2">
            <a:extLst>
              <a:ext uri="{FF2B5EF4-FFF2-40B4-BE49-F238E27FC236}">
                <a16:creationId xmlns:a16="http://schemas.microsoft.com/office/drawing/2014/main" id="{83084941-3C80-4961-C72B-7E77218ACB67}"/>
              </a:ext>
            </a:extLst>
          </p:cNvPr>
          <p:cNvSpPr>
            <a:spLocks noGrp="1"/>
          </p:cNvSpPr>
          <p:nvPr>
            <p:ph type="subTitle" idx="1"/>
          </p:nvPr>
        </p:nvSpPr>
        <p:spPr>
          <a:xfrm>
            <a:off x="2107518" y="1345167"/>
            <a:ext cx="7988982" cy="677108"/>
          </a:xfrm>
        </p:spPr>
        <p:txBody>
          <a:bodyPr/>
          <a:lstStyle/>
          <a:p>
            <a:pPr algn="ctr"/>
            <a:r>
              <a:rPr lang="en-US" b="0">
                <a:latin typeface="Acumin Pro SemiCondensed"/>
              </a:rPr>
              <a:t>What is the day of the week with the highest average order amount? How does it compare with the rest of the days?</a:t>
            </a:r>
            <a:endParaRPr lang="en-US">
              <a:latin typeface="Acumin Pro SemiCondensed"/>
            </a:endParaRPr>
          </a:p>
        </p:txBody>
      </p:sp>
      <p:sp>
        <p:nvSpPr>
          <p:cNvPr id="5" name="Date Placeholder 4">
            <a:extLst>
              <a:ext uri="{FF2B5EF4-FFF2-40B4-BE49-F238E27FC236}">
                <a16:creationId xmlns:a16="http://schemas.microsoft.com/office/drawing/2014/main" id="{1CD734C0-F216-0294-78E4-2F55CA811832}"/>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6BCFEBC8-6A05-A3B8-6BA0-BDD1DEF3EADF}"/>
              </a:ext>
            </a:extLst>
          </p:cNvPr>
          <p:cNvSpPr>
            <a:spLocks noGrp="1"/>
          </p:cNvSpPr>
          <p:nvPr>
            <p:ph type="sldNum" sz="quarter" idx="12"/>
          </p:nvPr>
        </p:nvSpPr>
        <p:spPr/>
        <p:txBody>
          <a:bodyPr/>
          <a:lstStyle/>
          <a:p>
            <a:fld id="{8A7A6979-0714-4377-B894-6BE4C2D6E202}" type="slidenum">
              <a:rPr lang="en-US" smtClean="0"/>
              <a:pPr/>
              <a:t>25</a:t>
            </a:fld>
            <a:endParaRPr lang="en-US"/>
          </a:p>
        </p:txBody>
      </p:sp>
      <p:pic>
        <p:nvPicPr>
          <p:cNvPr id="9" name="Picture 9" descr="Table&#10;&#10;Description automatically generated">
            <a:extLst>
              <a:ext uri="{FF2B5EF4-FFF2-40B4-BE49-F238E27FC236}">
                <a16:creationId xmlns:a16="http://schemas.microsoft.com/office/drawing/2014/main" id="{832C70D3-FEDB-5B5F-7002-DB07CA8D83B9}"/>
              </a:ext>
            </a:extLst>
          </p:cNvPr>
          <p:cNvPicPr>
            <a:picLocks noChangeAspect="1"/>
          </p:cNvPicPr>
          <p:nvPr/>
        </p:nvPicPr>
        <p:blipFill>
          <a:blip r:embed="rId2"/>
          <a:stretch>
            <a:fillRect/>
          </a:stretch>
        </p:blipFill>
        <p:spPr>
          <a:xfrm>
            <a:off x="6971198" y="2563271"/>
            <a:ext cx="3612982" cy="2023811"/>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69B16EE-7437-13C1-B74E-40A8E866F18D}"/>
              </a:ext>
            </a:extLst>
          </p:cNvPr>
          <p:cNvPicPr>
            <a:picLocks noChangeAspect="1"/>
          </p:cNvPicPr>
          <p:nvPr/>
        </p:nvPicPr>
        <p:blipFill>
          <a:blip r:embed="rId3"/>
          <a:stretch>
            <a:fillRect/>
          </a:stretch>
        </p:blipFill>
        <p:spPr>
          <a:xfrm>
            <a:off x="1247088" y="2563271"/>
            <a:ext cx="5283200" cy="2044700"/>
          </a:xfrm>
          <a:prstGeom prst="rect">
            <a:avLst/>
          </a:prstGeom>
        </p:spPr>
      </p:pic>
    </p:spTree>
    <p:extLst>
      <p:ext uri="{BB962C8B-B14F-4D97-AF65-F5344CB8AC3E}">
        <p14:creationId xmlns:p14="http://schemas.microsoft.com/office/powerpoint/2010/main" val="178621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B3A14C-0D7D-9D52-C8C0-4BB952F265E5}"/>
              </a:ext>
            </a:extLst>
          </p:cNvPr>
          <p:cNvSpPr>
            <a:spLocks noGrp="1"/>
          </p:cNvSpPr>
          <p:nvPr>
            <p:ph type="subTitle" idx="1"/>
          </p:nvPr>
        </p:nvSpPr>
        <p:spPr>
          <a:xfrm>
            <a:off x="2107518" y="1345167"/>
            <a:ext cx="7988982" cy="677108"/>
          </a:xfrm>
        </p:spPr>
        <p:txBody>
          <a:bodyPr/>
          <a:lstStyle/>
          <a:p>
            <a:r>
              <a:rPr lang="en-US" b="0">
                <a:latin typeface="Acumin Pro SemiCondensed"/>
              </a:rPr>
              <a:t>What is the product that has brought in the most revenue for the company?</a:t>
            </a:r>
            <a:endParaRPr lang="en-US">
              <a:latin typeface="Acumin Pro SemiCondensed"/>
            </a:endParaRPr>
          </a:p>
        </p:txBody>
      </p:sp>
      <p:sp>
        <p:nvSpPr>
          <p:cNvPr id="5" name="Date Placeholder 4">
            <a:extLst>
              <a:ext uri="{FF2B5EF4-FFF2-40B4-BE49-F238E27FC236}">
                <a16:creationId xmlns:a16="http://schemas.microsoft.com/office/drawing/2014/main" id="{ED8BAFAC-04DA-B7EB-27F3-24C597827109}"/>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9A0F5890-74D2-B4E1-5245-01B67E43F5A4}"/>
              </a:ext>
            </a:extLst>
          </p:cNvPr>
          <p:cNvSpPr>
            <a:spLocks noGrp="1"/>
          </p:cNvSpPr>
          <p:nvPr>
            <p:ph type="sldNum" sz="quarter" idx="12"/>
          </p:nvPr>
        </p:nvSpPr>
        <p:spPr/>
        <p:txBody>
          <a:bodyPr/>
          <a:lstStyle/>
          <a:p>
            <a:fld id="{8A7A6979-0714-4377-B894-6BE4C2D6E202}" type="slidenum">
              <a:rPr lang="en-US" smtClean="0"/>
              <a:pPr/>
              <a:t>26</a:t>
            </a:fld>
            <a:endParaRPr lang="en-US"/>
          </a:p>
        </p:txBody>
      </p:sp>
      <p:sp>
        <p:nvSpPr>
          <p:cNvPr id="10" name="Title 1">
            <a:extLst>
              <a:ext uri="{FF2B5EF4-FFF2-40B4-BE49-F238E27FC236}">
                <a16:creationId xmlns:a16="http://schemas.microsoft.com/office/drawing/2014/main" id="{BCB954CC-D3FA-7A2F-472E-9B12B29F3379}"/>
              </a:ext>
            </a:extLst>
          </p:cNvPr>
          <p:cNvSpPr>
            <a:spLocks noGrp="1"/>
          </p:cNvSpPr>
          <p:nvPr>
            <p:ph type="ctrTitle"/>
          </p:nvPr>
        </p:nvSpPr>
        <p:spPr>
          <a:xfrm>
            <a:off x="2107520" y="437030"/>
            <a:ext cx="7988980" cy="512448"/>
          </a:xfrm>
        </p:spPr>
        <p:txBody>
          <a:bodyPr/>
          <a:lstStyle/>
          <a:p>
            <a:r>
              <a:rPr lang="en-US">
                <a:latin typeface="Acumin Pro ExtraCondensed"/>
              </a:rPr>
              <a:t>SQL Queries</a:t>
            </a:r>
            <a:endParaRPr lang="en-US"/>
          </a:p>
        </p:txBody>
      </p:sp>
      <p:pic>
        <p:nvPicPr>
          <p:cNvPr id="7" name="Picture 6" descr="Text, table&#10;&#10;Description automatically generated">
            <a:extLst>
              <a:ext uri="{FF2B5EF4-FFF2-40B4-BE49-F238E27FC236}">
                <a16:creationId xmlns:a16="http://schemas.microsoft.com/office/drawing/2014/main" id="{6BCF7CE9-B803-42B2-FA8D-AAFE2FC32190}"/>
              </a:ext>
            </a:extLst>
          </p:cNvPr>
          <p:cNvPicPr>
            <a:picLocks noChangeAspect="1"/>
          </p:cNvPicPr>
          <p:nvPr/>
        </p:nvPicPr>
        <p:blipFill>
          <a:blip r:embed="rId2"/>
          <a:stretch>
            <a:fillRect/>
          </a:stretch>
        </p:blipFill>
        <p:spPr>
          <a:xfrm>
            <a:off x="7110730" y="2547818"/>
            <a:ext cx="3473450" cy="2054717"/>
          </a:xfrm>
          <a:prstGeom prst="rect">
            <a:avLst/>
          </a:prstGeom>
        </p:spPr>
      </p:pic>
      <p:pic>
        <p:nvPicPr>
          <p:cNvPr id="9" name="Picture 8" descr="Graphical user interface, text, application, chat or text message, email&#10;&#10;Description automatically generated">
            <a:extLst>
              <a:ext uri="{FF2B5EF4-FFF2-40B4-BE49-F238E27FC236}">
                <a16:creationId xmlns:a16="http://schemas.microsoft.com/office/drawing/2014/main" id="{15B66733-A833-0BBA-9C75-1C7F04330B02}"/>
              </a:ext>
            </a:extLst>
          </p:cNvPr>
          <p:cNvPicPr>
            <a:picLocks noChangeAspect="1"/>
          </p:cNvPicPr>
          <p:nvPr/>
        </p:nvPicPr>
        <p:blipFill>
          <a:blip r:embed="rId3"/>
          <a:stretch>
            <a:fillRect/>
          </a:stretch>
        </p:blipFill>
        <p:spPr>
          <a:xfrm>
            <a:off x="1607820" y="2347971"/>
            <a:ext cx="5021580" cy="2487755"/>
          </a:xfrm>
          <a:prstGeom prst="rect">
            <a:avLst/>
          </a:prstGeom>
        </p:spPr>
      </p:pic>
    </p:spTree>
    <p:extLst>
      <p:ext uri="{BB962C8B-B14F-4D97-AF65-F5344CB8AC3E}">
        <p14:creationId xmlns:p14="http://schemas.microsoft.com/office/powerpoint/2010/main" val="3355672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B3A14C-0D7D-9D52-C8C0-4BB952F265E5}"/>
              </a:ext>
            </a:extLst>
          </p:cNvPr>
          <p:cNvSpPr>
            <a:spLocks noGrp="1"/>
          </p:cNvSpPr>
          <p:nvPr>
            <p:ph type="subTitle" idx="1"/>
          </p:nvPr>
        </p:nvSpPr>
        <p:spPr>
          <a:xfrm>
            <a:off x="2107518" y="1345167"/>
            <a:ext cx="7988982" cy="338554"/>
          </a:xfrm>
        </p:spPr>
        <p:txBody>
          <a:bodyPr/>
          <a:lstStyle/>
          <a:p>
            <a:r>
              <a:rPr lang="en-US" b="0">
                <a:latin typeface="Acumin Pro SemiCondensed"/>
              </a:rPr>
              <a:t>Who is scheduled to be working on Sunday at closing time?</a:t>
            </a:r>
            <a:endParaRPr lang="en-US"/>
          </a:p>
        </p:txBody>
      </p:sp>
      <p:sp>
        <p:nvSpPr>
          <p:cNvPr id="5" name="Date Placeholder 4">
            <a:extLst>
              <a:ext uri="{FF2B5EF4-FFF2-40B4-BE49-F238E27FC236}">
                <a16:creationId xmlns:a16="http://schemas.microsoft.com/office/drawing/2014/main" id="{ED8BAFAC-04DA-B7EB-27F3-24C597827109}"/>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9A0F5890-74D2-B4E1-5245-01B67E43F5A4}"/>
              </a:ext>
            </a:extLst>
          </p:cNvPr>
          <p:cNvSpPr>
            <a:spLocks noGrp="1"/>
          </p:cNvSpPr>
          <p:nvPr>
            <p:ph type="sldNum" sz="quarter" idx="12"/>
          </p:nvPr>
        </p:nvSpPr>
        <p:spPr/>
        <p:txBody>
          <a:bodyPr/>
          <a:lstStyle/>
          <a:p>
            <a:fld id="{8A7A6979-0714-4377-B894-6BE4C2D6E202}" type="slidenum">
              <a:rPr lang="en-US" smtClean="0"/>
              <a:pPr/>
              <a:t>27</a:t>
            </a:fld>
            <a:endParaRPr lang="en-US"/>
          </a:p>
        </p:txBody>
      </p:sp>
      <p:sp>
        <p:nvSpPr>
          <p:cNvPr id="10" name="Title 1">
            <a:extLst>
              <a:ext uri="{FF2B5EF4-FFF2-40B4-BE49-F238E27FC236}">
                <a16:creationId xmlns:a16="http://schemas.microsoft.com/office/drawing/2014/main" id="{BCB954CC-D3FA-7A2F-472E-9B12B29F3379}"/>
              </a:ext>
            </a:extLst>
          </p:cNvPr>
          <p:cNvSpPr>
            <a:spLocks noGrp="1"/>
          </p:cNvSpPr>
          <p:nvPr>
            <p:ph type="ctrTitle"/>
          </p:nvPr>
        </p:nvSpPr>
        <p:spPr>
          <a:xfrm>
            <a:off x="2107520" y="437030"/>
            <a:ext cx="7988980" cy="512448"/>
          </a:xfrm>
        </p:spPr>
        <p:txBody>
          <a:bodyPr/>
          <a:lstStyle/>
          <a:p>
            <a:r>
              <a:rPr lang="en-US">
                <a:latin typeface="Acumin Pro ExtraCondensed"/>
              </a:rPr>
              <a:t>SQL Queries</a:t>
            </a:r>
            <a:endParaRPr lang="en-US"/>
          </a:p>
        </p:txBody>
      </p:sp>
      <p:pic>
        <p:nvPicPr>
          <p:cNvPr id="7" name="Picture 7" descr="Table&#10;&#10;Description automatically generated">
            <a:extLst>
              <a:ext uri="{FF2B5EF4-FFF2-40B4-BE49-F238E27FC236}">
                <a16:creationId xmlns:a16="http://schemas.microsoft.com/office/drawing/2014/main" id="{8E41B41E-5351-0BA1-CE46-CB08631AA223}"/>
              </a:ext>
            </a:extLst>
          </p:cNvPr>
          <p:cNvPicPr>
            <a:picLocks noChangeAspect="1"/>
          </p:cNvPicPr>
          <p:nvPr/>
        </p:nvPicPr>
        <p:blipFill>
          <a:blip r:embed="rId2"/>
          <a:stretch>
            <a:fillRect/>
          </a:stretch>
        </p:blipFill>
        <p:spPr>
          <a:xfrm>
            <a:off x="6837555" y="2184424"/>
            <a:ext cx="3521179" cy="3093632"/>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1DCFB33B-7B8E-7B79-655C-FD1A5E9A489A}"/>
              </a:ext>
            </a:extLst>
          </p:cNvPr>
          <p:cNvPicPr>
            <a:picLocks noChangeAspect="1"/>
          </p:cNvPicPr>
          <p:nvPr/>
        </p:nvPicPr>
        <p:blipFill>
          <a:blip r:embed="rId3"/>
          <a:stretch>
            <a:fillRect/>
          </a:stretch>
        </p:blipFill>
        <p:spPr>
          <a:xfrm>
            <a:off x="1402466" y="2430246"/>
            <a:ext cx="4907049" cy="2288009"/>
          </a:xfrm>
          <a:prstGeom prst="rect">
            <a:avLst/>
          </a:prstGeom>
        </p:spPr>
      </p:pic>
    </p:spTree>
    <p:extLst>
      <p:ext uri="{BB962C8B-B14F-4D97-AF65-F5344CB8AC3E}">
        <p14:creationId xmlns:p14="http://schemas.microsoft.com/office/powerpoint/2010/main" val="3911059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B3A14C-0D7D-9D52-C8C0-4BB952F265E5}"/>
              </a:ext>
            </a:extLst>
          </p:cNvPr>
          <p:cNvSpPr>
            <a:spLocks noGrp="1"/>
          </p:cNvSpPr>
          <p:nvPr>
            <p:ph type="subTitle" idx="1"/>
          </p:nvPr>
        </p:nvSpPr>
        <p:spPr>
          <a:xfrm>
            <a:off x="2107518" y="1345167"/>
            <a:ext cx="7988982" cy="677108"/>
          </a:xfrm>
        </p:spPr>
        <p:txBody>
          <a:bodyPr/>
          <a:lstStyle/>
          <a:p>
            <a:r>
              <a:rPr lang="en-US" b="0">
                <a:latin typeface="Acumin Pro SemiCondensed"/>
              </a:rPr>
              <a:t>What is the current inventory that is at risk and what is the risk cost of not using it?</a:t>
            </a:r>
            <a:endParaRPr lang="en-US"/>
          </a:p>
        </p:txBody>
      </p:sp>
      <p:sp>
        <p:nvSpPr>
          <p:cNvPr id="5" name="Date Placeholder 4">
            <a:extLst>
              <a:ext uri="{FF2B5EF4-FFF2-40B4-BE49-F238E27FC236}">
                <a16:creationId xmlns:a16="http://schemas.microsoft.com/office/drawing/2014/main" id="{ED8BAFAC-04DA-B7EB-27F3-24C597827109}"/>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9A0F5890-74D2-B4E1-5245-01B67E43F5A4}"/>
              </a:ext>
            </a:extLst>
          </p:cNvPr>
          <p:cNvSpPr>
            <a:spLocks noGrp="1"/>
          </p:cNvSpPr>
          <p:nvPr>
            <p:ph type="sldNum" sz="quarter" idx="12"/>
          </p:nvPr>
        </p:nvSpPr>
        <p:spPr/>
        <p:txBody>
          <a:bodyPr/>
          <a:lstStyle/>
          <a:p>
            <a:fld id="{8A7A6979-0714-4377-B894-6BE4C2D6E202}" type="slidenum">
              <a:rPr lang="en-US" smtClean="0"/>
              <a:pPr/>
              <a:t>28</a:t>
            </a:fld>
            <a:endParaRPr lang="en-US"/>
          </a:p>
        </p:txBody>
      </p:sp>
      <p:sp>
        <p:nvSpPr>
          <p:cNvPr id="10" name="Title 1">
            <a:extLst>
              <a:ext uri="{FF2B5EF4-FFF2-40B4-BE49-F238E27FC236}">
                <a16:creationId xmlns:a16="http://schemas.microsoft.com/office/drawing/2014/main" id="{BCB954CC-D3FA-7A2F-472E-9B12B29F3379}"/>
              </a:ext>
            </a:extLst>
          </p:cNvPr>
          <p:cNvSpPr>
            <a:spLocks noGrp="1"/>
          </p:cNvSpPr>
          <p:nvPr>
            <p:ph type="ctrTitle"/>
          </p:nvPr>
        </p:nvSpPr>
        <p:spPr>
          <a:xfrm>
            <a:off x="2107520" y="437030"/>
            <a:ext cx="7988980" cy="512448"/>
          </a:xfrm>
        </p:spPr>
        <p:txBody>
          <a:bodyPr/>
          <a:lstStyle/>
          <a:p>
            <a:r>
              <a:rPr lang="en-US">
                <a:latin typeface="Acumin Pro ExtraCondensed"/>
              </a:rPr>
              <a:t>SQL Queries</a:t>
            </a:r>
            <a:endParaRPr lang="en-US"/>
          </a:p>
        </p:txBody>
      </p:sp>
      <p:pic>
        <p:nvPicPr>
          <p:cNvPr id="15" name="Picture 14" descr="Graphical user interface, text&#10;&#10;Description automatically generated">
            <a:extLst>
              <a:ext uri="{FF2B5EF4-FFF2-40B4-BE49-F238E27FC236}">
                <a16:creationId xmlns:a16="http://schemas.microsoft.com/office/drawing/2014/main" id="{F7359B2E-916C-9050-29DB-2882AA89F6B7}"/>
              </a:ext>
            </a:extLst>
          </p:cNvPr>
          <p:cNvPicPr>
            <a:picLocks noChangeAspect="1"/>
          </p:cNvPicPr>
          <p:nvPr/>
        </p:nvPicPr>
        <p:blipFill>
          <a:blip r:embed="rId2"/>
          <a:stretch>
            <a:fillRect/>
          </a:stretch>
        </p:blipFill>
        <p:spPr>
          <a:xfrm>
            <a:off x="1493617" y="2022275"/>
            <a:ext cx="5005486" cy="3440278"/>
          </a:xfrm>
          <a:prstGeom prst="rect">
            <a:avLst/>
          </a:prstGeom>
        </p:spPr>
      </p:pic>
      <p:pic>
        <p:nvPicPr>
          <p:cNvPr id="17" name="Picture 16" descr="Table&#10;&#10;Description automatically generated">
            <a:extLst>
              <a:ext uri="{FF2B5EF4-FFF2-40B4-BE49-F238E27FC236}">
                <a16:creationId xmlns:a16="http://schemas.microsoft.com/office/drawing/2014/main" id="{EABD1A39-4A57-FC8A-3412-E6997A1AF6C1}"/>
              </a:ext>
            </a:extLst>
          </p:cNvPr>
          <p:cNvPicPr>
            <a:picLocks noChangeAspect="1"/>
          </p:cNvPicPr>
          <p:nvPr/>
        </p:nvPicPr>
        <p:blipFill>
          <a:blip r:embed="rId3"/>
          <a:stretch>
            <a:fillRect/>
          </a:stretch>
        </p:blipFill>
        <p:spPr>
          <a:xfrm>
            <a:off x="6096000" y="2489887"/>
            <a:ext cx="4543947" cy="2170580"/>
          </a:xfrm>
          <a:prstGeom prst="rect">
            <a:avLst/>
          </a:prstGeom>
        </p:spPr>
      </p:pic>
    </p:spTree>
    <p:extLst>
      <p:ext uri="{BB962C8B-B14F-4D97-AF65-F5344CB8AC3E}">
        <p14:creationId xmlns:p14="http://schemas.microsoft.com/office/powerpoint/2010/main" val="2203197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B3A14C-0D7D-9D52-C8C0-4BB952F265E5}"/>
              </a:ext>
            </a:extLst>
          </p:cNvPr>
          <p:cNvSpPr>
            <a:spLocks noGrp="1"/>
          </p:cNvSpPr>
          <p:nvPr>
            <p:ph type="subTitle" idx="1"/>
          </p:nvPr>
        </p:nvSpPr>
        <p:spPr>
          <a:xfrm>
            <a:off x="2107518" y="1345167"/>
            <a:ext cx="7988982" cy="677108"/>
          </a:xfrm>
        </p:spPr>
        <p:txBody>
          <a:bodyPr/>
          <a:lstStyle/>
          <a:p>
            <a:r>
              <a:rPr lang="en-US" b="0">
                <a:latin typeface="Acumin Pro SemiCondensed"/>
              </a:rPr>
              <a:t>What is the current inventory that is at risk and what is the risk cost of not using it?</a:t>
            </a:r>
            <a:endParaRPr lang="en-US"/>
          </a:p>
        </p:txBody>
      </p:sp>
      <p:sp>
        <p:nvSpPr>
          <p:cNvPr id="5" name="Date Placeholder 4">
            <a:extLst>
              <a:ext uri="{FF2B5EF4-FFF2-40B4-BE49-F238E27FC236}">
                <a16:creationId xmlns:a16="http://schemas.microsoft.com/office/drawing/2014/main" id="{ED8BAFAC-04DA-B7EB-27F3-24C597827109}"/>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9A0F5890-74D2-B4E1-5245-01B67E43F5A4}"/>
              </a:ext>
            </a:extLst>
          </p:cNvPr>
          <p:cNvSpPr>
            <a:spLocks noGrp="1"/>
          </p:cNvSpPr>
          <p:nvPr>
            <p:ph type="sldNum" sz="quarter" idx="12"/>
          </p:nvPr>
        </p:nvSpPr>
        <p:spPr/>
        <p:txBody>
          <a:bodyPr/>
          <a:lstStyle/>
          <a:p>
            <a:fld id="{8A7A6979-0714-4377-B894-6BE4C2D6E202}" type="slidenum">
              <a:rPr lang="en-US" smtClean="0"/>
              <a:pPr/>
              <a:t>29</a:t>
            </a:fld>
            <a:endParaRPr lang="en-US"/>
          </a:p>
        </p:txBody>
      </p:sp>
      <p:sp>
        <p:nvSpPr>
          <p:cNvPr id="10" name="Title 1">
            <a:extLst>
              <a:ext uri="{FF2B5EF4-FFF2-40B4-BE49-F238E27FC236}">
                <a16:creationId xmlns:a16="http://schemas.microsoft.com/office/drawing/2014/main" id="{BCB954CC-D3FA-7A2F-472E-9B12B29F3379}"/>
              </a:ext>
            </a:extLst>
          </p:cNvPr>
          <p:cNvSpPr>
            <a:spLocks noGrp="1"/>
          </p:cNvSpPr>
          <p:nvPr>
            <p:ph type="ctrTitle"/>
          </p:nvPr>
        </p:nvSpPr>
        <p:spPr>
          <a:xfrm>
            <a:off x="2107520" y="437030"/>
            <a:ext cx="7988980" cy="512448"/>
          </a:xfrm>
        </p:spPr>
        <p:txBody>
          <a:bodyPr/>
          <a:lstStyle/>
          <a:p>
            <a:r>
              <a:rPr lang="en-US">
                <a:latin typeface="Acumin Pro ExtraCondensed"/>
              </a:rPr>
              <a:t>SQL Queries</a:t>
            </a:r>
            <a:endParaRPr lang="en-US"/>
          </a:p>
        </p:txBody>
      </p:sp>
      <p:pic>
        <p:nvPicPr>
          <p:cNvPr id="12" name="Picture 11" descr="A picture containing text&#10;&#10;Description automatically generated">
            <a:extLst>
              <a:ext uri="{FF2B5EF4-FFF2-40B4-BE49-F238E27FC236}">
                <a16:creationId xmlns:a16="http://schemas.microsoft.com/office/drawing/2014/main" id="{A6D7328F-6E6F-BFC4-C54D-4B793F666A28}"/>
              </a:ext>
            </a:extLst>
          </p:cNvPr>
          <p:cNvPicPr>
            <a:picLocks noChangeAspect="1"/>
          </p:cNvPicPr>
          <p:nvPr/>
        </p:nvPicPr>
        <p:blipFill>
          <a:blip r:embed="rId2"/>
          <a:stretch>
            <a:fillRect/>
          </a:stretch>
        </p:blipFill>
        <p:spPr>
          <a:xfrm>
            <a:off x="1618045" y="1967294"/>
            <a:ext cx="4377641" cy="3979673"/>
          </a:xfrm>
          <a:prstGeom prst="rect">
            <a:avLst/>
          </a:prstGeom>
        </p:spPr>
      </p:pic>
      <p:pic>
        <p:nvPicPr>
          <p:cNvPr id="14" name="Picture 13" descr="Text&#10;&#10;Description automatically generated">
            <a:extLst>
              <a:ext uri="{FF2B5EF4-FFF2-40B4-BE49-F238E27FC236}">
                <a16:creationId xmlns:a16="http://schemas.microsoft.com/office/drawing/2014/main" id="{1C69417D-5743-3D3B-C4ED-534383AAE86E}"/>
              </a:ext>
            </a:extLst>
          </p:cNvPr>
          <p:cNvPicPr>
            <a:picLocks noChangeAspect="1"/>
          </p:cNvPicPr>
          <p:nvPr/>
        </p:nvPicPr>
        <p:blipFill>
          <a:blip r:embed="rId3"/>
          <a:stretch>
            <a:fillRect/>
          </a:stretch>
        </p:blipFill>
        <p:spPr>
          <a:xfrm>
            <a:off x="6196316" y="3485865"/>
            <a:ext cx="4559300" cy="1003300"/>
          </a:xfrm>
          <a:prstGeom prst="rect">
            <a:avLst/>
          </a:prstGeom>
        </p:spPr>
      </p:pic>
    </p:spTree>
    <p:extLst>
      <p:ext uri="{BB962C8B-B14F-4D97-AF65-F5344CB8AC3E}">
        <p14:creationId xmlns:p14="http://schemas.microsoft.com/office/powerpoint/2010/main" val="2341370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315C-A13F-686B-2DAA-584F90CFD865}"/>
              </a:ext>
            </a:extLst>
          </p:cNvPr>
          <p:cNvSpPr>
            <a:spLocks noGrp="1"/>
          </p:cNvSpPr>
          <p:nvPr>
            <p:ph type="ctrTitle"/>
          </p:nvPr>
        </p:nvSpPr>
        <p:spPr/>
        <p:txBody>
          <a:bodyPr/>
          <a:lstStyle/>
          <a:p>
            <a:r>
              <a:rPr lang="en-US"/>
              <a:t>Company Background and CURRENT SITUATION</a:t>
            </a:r>
          </a:p>
        </p:txBody>
      </p:sp>
      <p:sp>
        <p:nvSpPr>
          <p:cNvPr id="4" name="Date Placeholder 3">
            <a:extLst>
              <a:ext uri="{FF2B5EF4-FFF2-40B4-BE49-F238E27FC236}">
                <a16:creationId xmlns:a16="http://schemas.microsoft.com/office/drawing/2014/main" id="{5E5E49AC-286D-08FB-3ACA-03BE8467D18F}"/>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Placeholder 4">
            <a:extLst>
              <a:ext uri="{FF2B5EF4-FFF2-40B4-BE49-F238E27FC236}">
                <a16:creationId xmlns:a16="http://schemas.microsoft.com/office/drawing/2014/main" id="{78DBDDB9-F8F2-A99A-9707-5AD13DD3C383}"/>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3647007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72FE-DAB9-4127-CB24-119A7C0DF3E4}"/>
              </a:ext>
            </a:extLst>
          </p:cNvPr>
          <p:cNvSpPr>
            <a:spLocks noGrp="1"/>
          </p:cNvSpPr>
          <p:nvPr>
            <p:ph type="ctrTitle"/>
          </p:nvPr>
        </p:nvSpPr>
        <p:spPr/>
        <p:txBody>
          <a:bodyPr/>
          <a:lstStyle/>
          <a:p>
            <a:r>
              <a:rPr lang="en-US">
                <a:latin typeface="Acumin Pro ExtraCondensed"/>
              </a:rPr>
              <a:t>CONCLUSION</a:t>
            </a:r>
            <a:endParaRPr lang="en-US"/>
          </a:p>
        </p:txBody>
      </p:sp>
      <p:sp>
        <p:nvSpPr>
          <p:cNvPr id="3" name="Subtitle 2">
            <a:extLst>
              <a:ext uri="{FF2B5EF4-FFF2-40B4-BE49-F238E27FC236}">
                <a16:creationId xmlns:a16="http://schemas.microsoft.com/office/drawing/2014/main" id="{E095E46B-2B2B-060C-F079-F7E17B302036}"/>
              </a:ext>
            </a:extLst>
          </p:cNvPr>
          <p:cNvSpPr>
            <a:spLocks noGrp="1"/>
          </p:cNvSpPr>
          <p:nvPr>
            <p:ph type="subTitle" idx="1"/>
          </p:nvPr>
        </p:nvSpPr>
        <p:spPr>
          <a:xfrm>
            <a:off x="2107518" y="1345167"/>
            <a:ext cx="7988982" cy="2908489"/>
          </a:xfrm>
        </p:spPr>
        <p:txBody>
          <a:bodyPr/>
          <a:lstStyle/>
          <a:p>
            <a:pPr marL="342900" indent="-342900">
              <a:buChar char="•"/>
            </a:pPr>
            <a:r>
              <a:rPr lang="en-US">
                <a:latin typeface="Acumin Pro SemiCondensed"/>
              </a:rPr>
              <a:t>Organized data</a:t>
            </a:r>
            <a:endParaRPr lang="en-US" b="0">
              <a:solidFill>
                <a:srgbClr val="262626"/>
              </a:solidFill>
              <a:latin typeface="Acumin Pro"/>
            </a:endParaRPr>
          </a:p>
          <a:p>
            <a:pPr marL="342900" indent="-342900">
              <a:buChar char="•"/>
            </a:pPr>
            <a:r>
              <a:rPr lang="en-US">
                <a:latin typeface="Acumin Pro SemiCondensed"/>
              </a:rPr>
              <a:t>Key</a:t>
            </a:r>
            <a:r>
              <a:rPr lang="en-US">
                <a:solidFill>
                  <a:srgbClr val="555960"/>
                </a:solidFill>
                <a:latin typeface="Acumin Pro SemiCondensed"/>
              </a:rPr>
              <a:t> business</a:t>
            </a:r>
            <a:r>
              <a:rPr lang="en-US" b="1">
                <a:solidFill>
                  <a:srgbClr val="555960"/>
                </a:solidFill>
                <a:latin typeface="Acumin Pro SemiCondensed"/>
              </a:rPr>
              <a:t> </a:t>
            </a:r>
            <a:r>
              <a:rPr lang="en-US">
                <a:solidFill>
                  <a:srgbClr val="555960"/>
                </a:solidFill>
                <a:latin typeface="Acumin Pro SemiCondensed"/>
              </a:rPr>
              <a:t>decisions</a:t>
            </a:r>
            <a:endParaRPr lang="en-US" b="0">
              <a:solidFill>
                <a:srgbClr val="262626"/>
              </a:solidFill>
              <a:latin typeface="Acumin Pro"/>
            </a:endParaRPr>
          </a:p>
          <a:p>
            <a:pPr marL="800100" lvl="1" algn="l">
              <a:buChar char="•"/>
            </a:pPr>
            <a:r>
              <a:rPr lang="en-US" b="1">
                <a:solidFill>
                  <a:srgbClr val="555960"/>
                </a:solidFill>
                <a:latin typeface="Acumin Pro SemiCondensed"/>
              </a:rPr>
              <a:t> </a:t>
            </a:r>
            <a:r>
              <a:rPr lang="en-US">
                <a:solidFill>
                  <a:srgbClr val="555960"/>
                </a:solidFill>
                <a:latin typeface="Acumin Pro SemiCondensed"/>
              </a:rPr>
              <a:t>Inventory Management</a:t>
            </a:r>
          </a:p>
          <a:p>
            <a:pPr marL="800100" lvl="1" algn="l">
              <a:buChar char="•"/>
            </a:pPr>
            <a:r>
              <a:rPr lang="en-US">
                <a:solidFill>
                  <a:srgbClr val="555960"/>
                </a:solidFill>
                <a:latin typeface="Acumin Pro SemiCondensed"/>
              </a:rPr>
              <a:t> Promotions based on sales</a:t>
            </a:r>
          </a:p>
          <a:p>
            <a:pPr marL="800100" lvl="1" algn="l">
              <a:buChar char="•"/>
            </a:pPr>
            <a:r>
              <a:rPr lang="en-US">
                <a:solidFill>
                  <a:srgbClr val="555960"/>
                </a:solidFill>
                <a:latin typeface="Acumin Pro SemiCondensed"/>
              </a:rPr>
              <a:t> Co-ordination among employees</a:t>
            </a:r>
          </a:p>
          <a:p>
            <a:pPr marL="800100" lvl="1" algn="l">
              <a:buChar char="•"/>
            </a:pPr>
            <a:r>
              <a:rPr lang="en-US">
                <a:solidFill>
                  <a:srgbClr val="555960"/>
                </a:solidFill>
                <a:latin typeface="Acumin Pro SemiCondensed"/>
              </a:rPr>
              <a:t> Shift Distribution</a:t>
            </a:r>
          </a:p>
          <a:p>
            <a:pPr marL="800100" lvl="1" algn="l">
              <a:buChar char="•"/>
            </a:pPr>
            <a:r>
              <a:rPr lang="en-US">
                <a:solidFill>
                  <a:srgbClr val="555960"/>
                </a:solidFill>
                <a:latin typeface="Acumin Pro SemiCondensed"/>
              </a:rPr>
              <a:t> Insights on profits and revenue</a:t>
            </a:r>
          </a:p>
        </p:txBody>
      </p:sp>
      <p:sp>
        <p:nvSpPr>
          <p:cNvPr id="5" name="Date Placeholder 4">
            <a:extLst>
              <a:ext uri="{FF2B5EF4-FFF2-40B4-BE49-F238E27FC236}">
                <a16:creationId xmlns:a16="http://schemas.microsoft.com/office/drawing/2014/main" id="{572FCCE9-5F4B-E268-C677-439773274137}"/>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DB844415-C088-4CE1-8231-DB878F89A8FD}"/>
              </a:ext>
            </a:extLst>
          </p:cNvPr>
          <p:cNvSpPr>
            <a:spLocks noGrp="1"/>
          </p:cNvSpPr>
          <p:nvPr>
            <p:ph type="sldNum" sz="quarter" idx="12"/>
          </p:nvPr>
        </p:nvSpPr>
        <p:spPr/>
        <p:txBody>
          <a:bodyPr/>
          <a:lstStyle/>
          <a:p>
            <a:fld id="{8A7A6979-0714-4377-B894-6BE4C2D6E202}" type="slidenum">
              <a:rPr lang="en-US" smtClean="0"/>
              <a:pPr/>
              <a:t>30</a:t>
            </a:fld>
            <a:endParaRPr lang="en-US"/>
          </a:p>
        </p:txBody>
      </p:sp>
    </p:spTree>
    <p:extLst>
      <p:ext uri="{BB962C8B-B14F-4D97-AF65-F5344CB8AC3E}">
        <p14:creationId xmlns:p14="http://schemas.microsoft.com/office/powerpoint/2010/main" val="2580333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p:txBody>
          <a:bodyPr/>
          <a:lstStyle/>
          <a:p>
            <a:r>
              <a:rPr lang="en-US"/>
              <a:t>Thank You</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31</a:t>
            </a:fld>
            <a:endParaRPr lang="en-US"/>
          </a:p>
        </p:txBody>
      </p:sp>
    </p:spTree>
    <p:extLst>
      <p:ext uri="{BB962C8B-B14F-4D97-AF65-F5344CB8AC3E}">
        <p14:creationId xmlns:p14="http://schemas.microsoft.com/office/powerpoint/2010/main" val="374359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B6B-21E8-0CE1-DC89-BDCDE4298BF4}"/>
              </a:ext>
            </a:extLst>
          </p:cNvPr>
          <p:cNvSpPr>
            <a:spLocks noGrp="1"/>
          </p:cNvSpPr>
          <p:nvPr>
            <p:ph type="ctrTitle"/>
          </p:nvPr>
        </p:nvSpPr>
        <p:spPr/>
        <p:txBody>
          <a:bodyPr/>
          <a:lstStyle/>
          <a:p>
            <a:r>
              <a:rPr lang="en-US" b="0" i="0"/>
              <a:t>FRESHENS FRESH FOOD STUDIO</a:t>
            </a:r>
            <a:endParaRPr lang="en-US"/>
          </a:p>
        </p:txBody>
      </p:sp>
      <p:sp>
        <p:nvSpPr>
          <p:cNvPr id="5" name="Date Placeholder 4">
            <a:extLst>
              <a:ext uri="{FF2B5EF4-FFF2-40B4-BE49-F238E27FC236}">
                <a16:creationId xmlns:a16="http://schemas.microsoft.com/office/drawing/2014/main" id="{CDE3DA91-B0B8-36A1-C5CB-92D7EAB4E3DD}"/>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716EE990-3647-9F2F-4BC2-0407CB3AD3FC}"/>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7" name="TextBox 6">
            <a:extLst>
              <a:ext uri="{FF2B5EF4-FFF2-40B4-BE49-F238E27FC236}">
                <a16:creationId xmlns:a16="http://schemas.microsoft.com/office/drawing/2014/main" id="{B9289F4B-59B4-0910-6498-1934E3453DA7}"/>
              </a:ext>
            </a:extLst>
          </p:cNvPr>
          <p:cNvSpPr txBox="1"/>
          <p:nvPr/>
        </p:nvSpPr>
        <p:spPr>
          <a:xfrm>
            <a:off x="1700463" y="1323473"/>
            <a:ext cx="880711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202122"/>
                </a:solidFill>
                <a:latin typeface="Acumin Pro"/>
                <a:cs typeface="Times New Roman"/>
              </a:rPr>
              <a:t>Located in the Cordova Recreation Centre, Freshens Fresh Food Studio is Purdue’s </a:t>
            </a:r>
            <a:r>
              <a:rPr lang="en-US" b="1">
                <a:solidFill>
                  <a:srgbClr val="202122"/>
                </a:solidFill>
                <a:latin typeface="Acumin Pro"/>
                <a:cs typeface="Times New Roman"/>
              </a:rPr>
              <a:t>‘healthy fresh casual’</a:t>
            </a:r>
            <a:r>
              <a:rPr lang="en-US">
                <a:solidFill>
                  <a:srgbClr val="202122"/>
                </a:solidFill>
                <a:latin typeface="Acumin Pro"/>
                <a:cs typeface="Times New Roman"/>
              </a:rPr>
              <a:t> concept offering which serves prepared-to-order food inspired by fresh ingredients. They are centered around creating a culture of health and wellness.</a:t>
            </a:r>
            <a:endParaRPr lang="en-US" sz="2800">
              <a:latin typeface="Acumin Pro"/>
            </a:endParaRPr>
          </a:p>
        </p:txBody>
      </p:sp>
      <p:pic>
        <p:nvPicPr>
          <p:cNvPr id="8" name="Picture 8" descr="A picture containing cup, coffee, drink, paper cup&#10;&#10;Description automatically generated">
            <a:extLst>
              <a:ext uri="{FF2B5EF4-FFF2-40B4-BE49-F238E27FC236}">
                <a16:creationId xmlns:a16="http://schemas.microsoft.com/office/drawing/2014/main" id="{E1427876-3F05-4717-D897-C926DDA03565}"/>
              </a:ext>
            </a:extLst>
          </p:cNvPr>
          <p:cNvPicPr>
            <a:picLocks noChangeAspect="1"/>
          </p:cNvPicPr>
          <p:nvPr/>
        </p:nvPicPr>
        <p:blipFill>
          <a:blip r:embed="rId2"/>
          <a:stretch>
            <a:fillRect/>
          </a:stretch>
        </p:blipFill>
        <p:spPr>
          <a:xfrm>
            <a:off x="3745832" y="2431369"/>
            <a:ext cx="2550695" cy="3791977"/>
          </a:xfrm>
          <a:prstGeom prst="rect">
            <a:avLst/>
          </a:prstGeom>
        </p:spPr>
      </p:pic>
      <p:pic>
        <p:nvPicPr>
          <p:cNvPr id="9" name="Picture 9" descr="A picture containing icon&#10;&#10;Description automatically generated">
            <a:extLst>
              <a:ext uri="{FF2B5EF4-FFF2-40B4-BE49-F238E27FC236}">
                <a16:creationId xmlns:a16="http://schemas.microsoft.com/office/drawing/2014/main" id="{EA36F5AF-0176-B622-F339-0F4A35DB9A50}"/>
              </a:ext>
            </a:extLst>
          </p:cNvPr>
          <p:cNvPicPr>
            <a:picLocks noChangeAspect="1"/>
          </p:cNvPicPr>
          <p:nvPr/>
        </p:nvPicPr>
        <p:blipFill>
          <a:blip r:embed="rId3"/>
          <a:stretch>
            <a:fillRect/>
          </a:stretch>
        </p:blipFill>
        <p:spPr>
          <a:xfrm>
            <a:off x="9857874" y="70425"/>
            <a:ext cx="1684422" cy="1102414"/>
          </a:xfrm>
          <a:prstGeom prst="rect">
            <a:avLst/>
          </a:prstGeom>
        </p:spPr>
      </p:pic>
      <p:sp>
        <p:nvSpPr>
          <p:cNvPr id="10" name="TextBox 9">
            <a:extLst>
              <a:ext uri="{FF2B5EF4-FFF2-40B4-BE49-F238E27FC236}">
                <a16:creationId xmlns:a16="http://schemas.microsoft.com/office/drawing/2014/main" id="{455FD398-5320-F30E-1EFF-E9EB2BE53BB1}"/>
              </a:ext>
            </a:extLst>
          </p:cNvPr>
          <p:cNvSpPr txBox="1"/>
          <p:nvPr/>
        </p:nvSpPr>
        <p:spPr>
          <a:xfrm>
            <a:off x="6184232" y="3384884"/>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solidFill>
                  <a:srgbClr val="92D050"/>
                </a:solidFill>
                <a:latin typeface="Acumin Pro Medium"/>
                <a:cs typeface="Times New Roman"/>
              </a:rPr>
              <a:t>Their signature fresh blended smoothies are extremely popular amongst Purdue students. </a:t>
            </a:r>
            <a:endParaRPr lang="en-US" i="1">
              <a:solidFill>
                <a:srgbClr val="92D050"/>
              </a:solidFill>
              <a:latin typeface="Acumin Pro Medium"/>
            </a:endParaRPr>
          </a:p>
        </p:txBody>
      </p:sp>
    </p:spTree>
    <p:extLst>
      <p:ext uri="{BB962C8B-B14F-4D97-AF65-F5344CB8AC3E}">
        <p14:creationId xmlns:p14="http://schemas.microsoft.com/office/powerpoint/2010/main" val="85247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B6B-21E8-0CE1-DC89-BDCDE4298BF4}"/>
              </a:ext>
            </a:extLst>
          </p:cNvPr>
          <p:cNvSpPr>
            <a:spLocks noGrp="1"/>
          </p:cNvSpPr>
          <p:nvPr>
            <p:ph type="ctrTitle"/>
          </p:nvPr>
        </p:nvSpPr>
        <p:spPr/>
        <p:txBody>
          <a:bodyPr/>
          <a:lstStyle/>
          <a:p>
            <a:r>
              <a:rPr lang="en-US" b="0" i="0"/>
              <a:t>FRESHENS FRESH FOOD STUDIO</a:t>
            </a:r>
            <a:endParaRPr lang="en-US"/>
          </a:p>
        </p:txBody>
      </p:sp>
      <p:sp>
        <p:nvSpPr>
          <p:cNvPr id="5" name="Date Placeholder 4">
            <a:extLst>
              <a:ext uri="{FF2B5EF4-FFF2-40B4-BE49-F238E27FC236}">
                <a16:creationId xmlns:a16="http://schemas.microsoft.com/office/drawing/2014/main" id="{CDE3DA91-B0B8-36A1-C5CB-92D7EAB4E3DD}"/>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716EE990-3647-9F2F-4BC2-0407CB3AD3FC}"/>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3" name="TextBox 2">
            <a:extLst>
              <a:ext uri="{FF2B5EF4-FFF2-40B4-BE49-F238E27FC236}">
                <a16:creationId xmlns:a16="http://schemas.microsoft.com/office/drawing/2014/main" id="{CF5CD7E1-317D-86C7-89BC-E3BE289BB2C1}"/>
              </a:ext>
            </a:extLst>
          </p:cNvPr>
          <p:cNvSpPr txBox="1"/>
          <p:nvPr/>
        </p:nvSpPr>
        <p:spPr>
          <a:xfrm>
            <a:off x="1925052" y="1155032"/>
            <a:ext cx="8702840" cy="29526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solidFill>
                  <a:srgbClr val="202122"/>
                </a:solidFill>
                <a:latin typeface="Acumin Pro"/>
                <a:cs typeface="Times New Roman"/>
              </a:rPr>
              <a:t>Freshens does not have a centralized database system to keep track of their data.</a:t>
            </a:r>
            <a:endParaRPr lang="en-US">
              <a:solidFill>
                <a:srgbClr val="000000"/>
              </a:solidFill>
              <a:latin typeface="Acumin Pro"/>
              <a:cs typeface="Times New Roman"/>
            </a:endParaRPr>
          </a:p>
          <a:p>
            <a:pPr marL="285750" indent="-285750">
              <a:lnSpc>
                <a:spcPct val="150000"/>
              </a:lnSpc>
              <a:buFont typeface="Arial"/>
              <a:buChar char="•"/>
            </a:pPr>
            <a:r>
              <a:rPr lang="en-US">
                <a:solidFill>
                  <a:srgbClr val="202122"/>
                </a:solidFill>
                <a:latin typeface="Acumin Pro"/>
                <a:cs typeface="Times New Roman"/>
              </a:rPr>
              <a:t>Information regarding vendors, customer orders, employees and supplier orders are difficult to access. </a:t>
            </a:r>
            <a:endParaRPr lang="en-US">
              <a:solidFill>
                <a:srgbClr val="000000"/>
              </a:solidFill>
              <a:latin typeface="Acumin Pro"/>
              <a:cs typeface="Times New Roman"/>
            </a:endParaRPr>
          </a:p>
          <a:p>
            <a:pPr marL="285750" indent="-285750">
              <a:lnSpc>
                <a:spcPct val="150000"/>
              </a:lnSpc>
              <a:buFont typeface="Arial"/>
              <a:buChar char="•"/>
            </a:pPr>
            <a:r>
              <a:rPr lang="en-US">
                <a:solidFill>
                  <a:srgbClr val="202122"/>
                </a:solidFill>
                <a:latin typeface="Acumin Pro"/>
                <a:cs typeface="Times New Roman"/>
              </a:rPr>
              <a:t>Some of their information is stored in spreadsheets, while others can only be found in physical copies. </a:t>
            </a:r>
            <a:endParaRPr lang="en-US">
              <a:solidFill>
                <a:srgbClr val="000000"/>
              </a:solidFill>
              <a:latin typeface="Acumin Pro"/>
              <a:cs typeface="Times New Roman"/>
            </a:endParaRPr>
          </a:p>
          <a:p>
            <a:pPr marL="285750" indent="-285750">
              <a:lnSpc>
                <a:spcPct val="150000"/>
              </a:lnSpc>
              <a:buFont typeface="Arial"/>
              <a:buChar char="•"/>
            </a:pPr>
            <a:r>
              <a:rPr lang="en-US">
                <a:solidFill>
                  <a:srgbClr val="202122"/>
                </a:solidFill>
                <a:latin typeface="Acumin Pro"/>
                <a:cs typeface="Times New Roman"/>
              </a:rPr>
              <a:t>This rudimentary approach has caused Freshens to struggle to conveniently access the data they need. </a:t>
            </a:r>
            <a:endParaRPr lang="en-US"/>
          </a:p>
        </p:txBody>
      </p:sp>
      <p:sp>
        <p:nvSpPr>
          <p:cNvPr id="7" name="Rectangle 6">
            <a:extLst>
              <a:ext uri="{FF2B5EF4-FFF2-40B4-BE49-F238E27FC236}">
                <a16:creationId xmlns:a16="http://schemas.microsoft.com/office/drawing/2014/main" id="{3DE36595-ED95-84EF-B68D-3257D97E87BA}"/>
              </a:ext>
            </a:extLst>
          </p:cNvPr>
          <p:cNvSpPr/>
          <p:nvPr/>
        </p:nvSpPr>
        <p:spPr>
          <a:xfrm>
            <a:off x="1572126" y="5787190"/>
            <a:ext cx="389021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4" name="Picture 6" descr="A picture containing cup, coffee, beverage, tableware&#10;&#10;Description automatically generated">
            <a:extLst>
              <a:ext uri="{FF2B5EF4-FFF2-40B4-BE49-F238E27FC236}">
                <a16:creationId xmlns:a16="http://schemas.microsoft.com/office/drawing/2014/main" id="{93DEF409-7B36-A2FA-AEA5-88A8BF547B53}"/>
              </a:ext>
            </a:extLst>
          </p:cNvPr>
          <p:cNvPicPr>
            <a:picLocks noChangeAspect="1"/>
          </p:cNvPicPr>
          <p:nvPr/>
        </p:nvPicPr>
        <p:blipFill>
          <a:blip r:embed="rId2"/>
          <a:stretch>
            <a:fillRect/>
          </a:stretch>
        </p:blipFill>
        <p:spPr>
          <a:xfrm>
            <a:off x="3255436" y="3924966"/>
            <a:ext cx="3842084" cy="3075209"/>
          </a:xfrm>
          <a:prstGeom prst="rect">
            <a:avLst/>
          </a:prstGeom>
        </p:spPr>
      </p:pic>
    </p:spTree>
    <p:extLst>
      <p:ext uri="{BB962C8B-B14F-4D97-AF65-F5344CB8AC3E}">
        <p14:creationId xmlns:p14="http://schemas.microsoft.com/office/powerpoint/2010/main" val="78008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9D2F-A554-EFD1-0D8E-54200D76EE92}"/>
              </a:ext>
            </a:extLst>
          </p:cNvPr>
          <p:cNvSpPr>
            <a:spLocks noGrp="1"/>
          </p:cNvSpPr>
          <p:nvPr>
            <p:ph type="ctrTitle"/>
          </p:nvPr>
        </p:nvSpPr>
        <p:spPr/>
        <p:txBody>
          <a:bodyPr/>
          <a:lstStyle/>
          <a:p>
            <a:r>
              <a:rPr lang="en-US"/>
              <a:t>Requirements ANALYSIS and </a:t>
            </a:r>
            <a:br>
              <a:rPr lang="en-US"/>
            </a:br>
            <a:r>
              <a:rPr lang="en-US"/>
              <a:t>Specification</a:t>
            </a:r>
          </a:p>
        </p:txBody>
      </p:sp>
      <p:sp>
        <p:nvSpPr>
          <p:cNvPr id="3" name="Subtitle 2">
            <a:extLst>
              <a:ext uri="{FF2B5EF4-FFF2-40B4-BE49-F238E27FC236}">
                <a16:creationId xmlns:a16="http://schemas.microsoft.com/office/drawing/2014/main" id="{F7E6BDD0-5BB9-3058-8181-351B4DBA7EBC}"/>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6F0B66E-716F-A7FD-FB66-EDCF2F05FB2A}"/>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Placeholder 4">
            <a:extLst>
              <a:ext uri="{FF2B5EF4-FFF2-40B4-BE49-F238E27FC236}">
                <a16:creationId xmlns:a16="http://schemas.microsoft.com/office/drawing/2014/main" id="{ECA0027E-67BF-B02E-79DB-BD9C85961A73}"/>
              </a:ext>
            </a:extLst>
          </p:cNvPr>
          <p:cNvSpPr>
            <a:spLocks noGrp="1"/>
          </p:cNvSpPr>
          <p:nvPr>
            <p:ph type="sldNum" sz="quarter" idx="12"/>
          </p:nvPr>
        </p:nvSpPr>
        <p:spPr/>
        <p:txBody>
          <a:bodyPr/>
          <a:lstStyle/>
          <a:p>
            <a:fld id="{8A7A6979-0714-4377-B894-6BE4C2D6E202}" type="slidenum">
              <a:rPr lang="en-US" smtClean="0"/>
              <a:pPr/>
              <a:t>6</a:t>
            </a:fld>
            <a:endParaRPr lang="en-US"/>
          </a:p>
        </p:txBody>
      </p:sp>
    </p:spTree>
    <p:extLst>
      <p:ext uri="{BB962C8B-B14F-4D97-AF65-F5344CB8AC3E}">
        <p14:creationId xmlns:p14="http://schemas.microsoft.com/office/powerpoint/2010/main" val="127645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77C5-5F59-808B-4915-5BEB3AA57769}"/>
              </a:ext>
            </a:extLst>
          </p:cNvPr>
          <p:cNvSpPr>
            <a:spLocks noGrp="1"/>
          </p:cNvSpPr>
          <p:nvPr>
            <p:ph type="ctrTitle"/>
          </p:nvPr>
        </p:nvSpPr>
        <p:spPr>
          <a:xfrm>
            <a:off x="2107520" y="437030"/>
            <a:ext cx="7988980" cy="997196"/>
          </a:xfrm>
        </p:spPr>
        <p:txBody>
          <a:bodyPr/>
          <a:lstStyle/>
          <a:p>
            <a:r>
              <a:rPr lang="en-US" i="0">
                <a:latin typeface="Acumin Pro ExtraCondensed"/>
              </a:rPr>
              <a:t>Dataset Description/Specifications</a:t>
            </a:r>
            <a:endParaRPr lang="en-US" b="0" i="0">
              <a:latin typeface="Acumin Pro ExtraCondensed"/>
            </a:endParaRPr>
          </a:p>
          <a:p>
            <a:endParaRPr lang="en-US"/>
          </a:p>
        </p:txBody>
      </p:sp>
      <p:sp>
        <p:nvSpPr>
          <p:cNvPr id="5" name="Date Placeholder 4">
            <a:extLst>
              <a:ext uri="{FF2B5EF4-FFF2-40B4-BE49-F238E27FC236}">
                <a16:creationId xmlns:a16="http://schemas.microsoft.com/office/drawing/2014/main" id="{54A56A51-A3D9-E1B7-6A64-4CC032EEE187}"/>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7E5BD30A-2DE2-FD07-A636-5AB1BBE53B22}"/>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7" name="TextBox 6">
            <a:extLst>
              <a:ext uri="{FF2B5EF4-FFF2-40B4-BE49-F238E27FC236}">
                <a16:creationId xmlns:a16="http://schemas.microsoft.com/office/drawing/2014/main" id="{980FFFD5-7B88-322F-5289-311CC609E7A6}"/>
              </a:ext>
            </a:extLst>
          </p:cNvPr>
          <p:cNvSpPr txBox="1"/>
          <p:nvPr/>
        </p:nvSpPr>
        <p:spPr>
          <a:xfrm>
            <a:off x="1985962" y="1004887"/>
            <a:ext cx="8796337"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atin typeface="Calibri"/>
                <a:ea typeface="+mn-lt"/>
                <a:cs typeface="+mn-lt"/>
              </a:rPr>
              <a:t>•The dataset consists of 8 entities – employees, position, shift, vendors, items, category, product, orders.</a:t>
            </a:r>
            <a:endParaRPr lang="en-US">
              <a:latin typeface="Calibri"/>
              <a:cs typeface="Calibri"/>
            </a:endParaRPr>
          </a:p>
          <a:p>
            <a:pPr algn="just">
              <a:lnSpc>
                <a:spcPct val="150000"/>
              </a:lnSpc>
            </a:pPr>
            <a:r>
              <a:rPr lang="en-US">
                <a:latin typeface="Calibri"/>
                <a:ea typeface="+mn-lt"/>
                <a:cs typeface="+mn-lt"/>
              </a:rPr>
              <a:t>•There are around 50 employees entitled with certain positions. An employee can have only one position, but each position can be held by multiple employees. Employees work in shifts. They can work for multiple shifts and each shift consists of multiple employees.</a:t>
            </a:r>
            <a:endParaRPr lang="en-US">
              <a:latin typeface="Calibri"/>
              <a:cs typeface="Calibri"/>
            </a:endParaRPr>
          </a:p>
          <a:p>
            <a:pPr algn="just">
              <a:lnSpc>
                <a:spcPct val="150000"/>
              </a:lnSpc>
            </a:pPr>
            <a:r>
              <a:rPr lang="en-US">
                <a:latin typeface="Calibri"/>
                <a:ea typeface="+mn-lt"/>
                <a:cs typeface="+mn-lt"/>
              </a:rPr>
              <a:t>•The ingredients for the dishes sold are purchased from multiple vendors. Currently there are 30 vendors. Each vendor can supply any number of items to Freshens.</a:t>
            </a:r>
            <a:endParaRPr lang="en-US">
              <a:latin typeface="Calibri"/>
              <a:cs typeface="Calibri"/>
            </a:endParaRPr>
          </a:p>
          <a:p>
            <a:pPr algn="just">
              <a:lnSpc>
                <a:spcPct val="150000"/>
              </a:lnSpc>
            </a:pPr>
            <a:r>
              <a:rPr lang="en-US">
                <a:latin typeface="Calibri"/>
                <a:ea typeface="+mn-lt"/>
                <a:cs typeface="+mn-lt"/>
              </a:rPr>
              <a:t>•The ingredients are categorized into 10 categories. Each category comprises of one or many items. And an item belongs to only one category.</a:t>
            </a:r>
            <a:endParaRPr lang="en-US">
              <a:latin typeface="Calibri"/>
              <a:cs typeface="Calibri"/>
            </a:endParaRPr>
          </a:p>
          <a:p>
            <a:pPr algn="just">
              <a:lnSpc>
                <a:spcPct val="150000"/>
              </a:lnSpc>
            </a:pPr>
            <a:r>
              <a:rPr lang="en-US">
                <a:latin typeface="Calibri"/>
                <a:ea typeface="+mn-lt"/>
                <a:cs typeface="+mn-lt"/>
              </a:rPr>
              <a:t>•Freshens’ menu comprises of 52 products. Multiple product can be ordered together, and a product can be ordered any number of times</a:t>
            </a:r>
            <a:r>
              <a:rPr lang="en-US">
                <a:ea typeface="+mn-lt"/>
                <a:cs typeface="+mn-lt"/>
              </a:rPr>
              <a:t>.</a:t>
            </a:r>
            <a:endParaRPr lang="en-US"/>
          </a:p>
          <a:p>
            <a:pPr algn="l"/>
            <a:endParaRPr lang="en-US"/>
          </a:p>
        </p:txBody>
      </p:sp>
    </p:spTree>
    <p:extLst>
      <p:ext uri="{BB962C8B-B14F-4D97-AF65-F5344CB8AC3E}">
        <p14:creationId xmlns:p14="http://schemas.microsoft.com/office/powerpoint/2010/main" val="3783269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889C-F916-DB0C-31F7-2B35FAE9C95F}"/>
              </a:ext>
            </a:extLst>
          </p:cNvPr>
          <p:cNvSpPr>
            <a:spLocks noGrp="1"/>
          </p:cNvSpPr>
          <p:nvPr>
            <p:ph type="ctrTitle"/>
          </p:nvPr>
        </p:nvSpPr>
        <p:spPr>
          <a:xfrm>
            <a:off x="2647199" y="1501742"/>
            <a:ext cx="6801602" cy="854080"/>
          </a:xfrm>
        </p:spPr>
        <p:txBody>
          <a:bodyPr/>
          <a:lstStyle/>
          <a:p>
            <a:r>
              <a:rPr lang="en-US"/>
              <a:t>Conceptual Database Design</a:t>
            </a:r>
          </a:p>
        </p:txBody>
      </p:sp>
      <p:sp>
        <p:nvSpPr>
          <p:cNvPr id="4" name="Date Placeholder 3">
            <a:extLst>
              <a:ext uri="{FF2B5EF4-FFF2-40B4-BE49-F238E27FC236}">
                <a16:creationId xmlns:a16="http://schemas.microsoft.com/office/drawing/2014/main" id="{0A72BF35-DB2D-5A5F-6C9D-8D1D0FE887D2}"/>
              </a:ext>
            </a:extLst>
          </p:cNvPr>
          <p:cNvSpPr>
            <a:spLocks noGrp="1"/>
          </p:cNvSpPr>
          <p:nvPr>
            <p:ph type="dt" sz="half" idx="10"/>
          </p:nvPr>
        </p:nvSpPr>
        <p:spPr/>
        <p:txBody>
          <a:bodyPr/>
          <a:lstStyle/>
          <a:p>
            <a:fld id="{D47A9A36-4EB0-BF46-AE48-7CDA251B954B}" type="datetime1">
              <a:rPr lang="en-US" smtClean="0"/>
              <a:pPr/>
              <a:t>10/5/22</a:t>
            </a:fld>
            <a:endParaRPr lang="en-US"/>
          </a:p>
        </p:txBody>
      </p:sp>
      <p:sp>
        <p:nvSpPr>
          <p:cNvPr id="5" name="Slide Number Placeholder 4">
            <a:extLst>
              <a:ext uri="{FF2B5EF4-FFF2-40B4-BE49-F238E27FC236}">
                <a16:creationId xmlns:a16="http://schemas.microsoft.com/office/drawing/2014/main" id="{03C1742B-B268-FEFE-3F05-A7128AFD6CD9}"/>
              </a:ext>
            </a:extLst>
          </p:cNvPr>
          <p:cNvSpPr>
            <a:spLocks noGrp="1"/>
          </p:cNvSpPr>
          <p:nvPr>
            <p:ph type="sldNum" sz="quarter" idx="12"/>
          </p:nvPr>
        </p:nvSpPr>
        <p:spPr/>
        <p:txBody>
          <a:bodyPr/>
          <a:lstStyle/>
          <a:p>
            <a:fld id="{8A7A6979-0714-4377-B894-6BE4C2D6E202}" type="slidenum">
              <a:rPr lang="en-US" smtClean="0"/>
              <a:pPr/>
              <a:t>8</a:t>
            </a:fld>
            <a:endParaRPr lang="en-US"/>
          </a:p>
        </p:txBody>
      </p:sp>
    </p:spTree>
    <p:extLst>
      <p:ext uri="{BB962C8B-B14F-4D97-AF65-F5344CB8AC3E}">
        <p14:creationId xmlns:p14="http://schemas.microsoft.com/office/powerpoint/2010/main" val="16578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2A7A-B362-5AA8-AF7C-BCB0F8FFF863}"/>
              </a:ext>
            </a:extLst>
          </p:cNvPr>
          <p:cNvSpPr>
            <a:spLocks noGrp="1"/>
          </p:cNvSpPr>
          <p:nvPr>
            <p:ph type="ctrTitle"/>
          </p:nvPr>
        </p:nvSpPr>
        <p:spPr>
          <a:xfrm>
            <a:off x="2107520" y="437030"/>
            <a:ext cx="7988980" cy="997196"/>
          </a:xfrm>
        </p:spPr>
        <p:txBody>
          <a:bodyPr/>
          <a:lstStyle/>
          <a:p>
            <a:r>
              <a:rPr lang="en-US" i="0">
                <a:latin typeface="Acumin Pro ExtraCondensed"/>
              </a:rPr>
              <a:t>Establish Entities and Identify Relationships/Attributes</a:t>
            </a:r>
            <a:endParaRPr lang="en-US" b="0" i="0">
              <a:latin typeface="Acumin Pro ExtraCondensed"/>
            </a:endParaRPr>
          </a:p>
          <a:p>
            <a:endParaRPr lang="en-US"/>
          </a:p>
        </p:txBody>
      </p:sp>
      <p:sp>
        <p:nvSpPr>
          <p:cNvPr id="5" name="Date Placeholder 4">
            <a:extLst>
              <a:ext uri="{FF2B5EF4-FFF2-40B4-BE49-F238E27FC236}">
                <a16:creationId xmlns:a16="http://schemas.microsoft.com/office/drawing/2014/main" id="{33D87F1F-99BD-0FD5-F253-2EF3950C02EB}"/>
              </a:ext>
            </a:extLst>
          </p:cNvPr>
          <p:cNvSpPr>
            <a:spLocks noGrp="1"/>
          </p:cNvSpPr>
          <p:nvPr>
            <p:ph type="dt" sz="half" idx="10"/>
          </p:nvPr>
        </p:nvSpPr>
        <p:spPr/>
        <p:txBody>
          <a:bodyPr/>
          <a:lstStyle/>
          <a:p>
            <a:fld id="{D47A9A36-4EB0-BF46-AE48-7CDA251B954B}" type="datetime1">
              <a:rPr lang="en-US" smtClean="0"/>
              <a:t>10/5/22</a:t>
            </a:fld>
            <a:endParaRPr lang="en-US"/>
          </a:p>
        </p:txBody>
      </p:sp>
      <p:sp>
        <p:nvSpPr>
          <p:cNvPr id="6" name="Slide Number Placeholder 5">
            <a:extLst>
              <a:ext uri="{FF2B5EF4-FFF2-40B4-BE49-F238E27FC236}">
                <a16:creationId xmlns:a16="http://schemas.microsoft.com/office/drawing/2014/main" id="{0F1CA833-B9EC-1EE3-1ABA-9836733E4D6E}"/>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8" name="Picture 8" descr="Graphical user interface, diagram&#10;&#10;Description automatically generated">
            <a:extLst>
              <a:ext uri="{FF2B5EF4-FFF2-40B4-BE49-F238E27FC236}">
                <a16:creationId xmlns:a16="http://schemas.microsoft.com/office/drawing/2014/main" id="{669C5B6F-EAB6-691D-E5F9-D2DB3A11FB8A}"/>
              </a:ext>
            </a:extLst>
          </p:cNvPr>
          <p:cNvPicPr>
            <a:picLocks noChangeAspect="1"/>
          </p:cNvPicPr>
          <p:nvPr/>
        </p:nvPicPr>
        <p:blipFill>
          <a:blip r:embed="rId2"/>
          <a:stretch>
            <a:fillRect/>
          </a:stretch>
        </p:blipFill>
        <p:spPr>
          <a:xfrm>
            <a:off x="2070135" y="2442163"/>
            <a:ext cx="8054951" cy="1971801"/>
          </a:xfrm>
          <a:prstGeom prst="rect">
            <a:avLst/>
          </a:prstGeom>
        </p:spPr>
      </p:pic>
    </p:spTree>
    <p:extLst>
      <p:ext uri="{BB962C8B-B14F-4D97-AF65-F5344CB8AC3E}">
        <p14:creationId xmlns:p14="http://schemas.microsoft.com/office/powerpoint/2010/main" val="4206170563"/>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1B5829C-EB69-4E85-8A96-9C9AE3B8A29B}" vid="{744B8B3E-5C57-4A65-A799-9CC7541E0E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Purdue2</Template>
  <TotalTime>0</TotalTime>
  <Words>596</Words>
  <Application>Microsoft Macintosh PowerPoint</Application>
  <PresentationFormat>Widescreen</PresentationFormat>
  <Paragraphs>136</Paragraphs>
  <Slides>31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Acumin Pro Semibold</vt:lpstr>
      <vt:lpstr>United Sans Rg Md</vt:lpstr>
      <vt:lpstr>Calibri</vt:lpstr>
      <vt:lpstr>Wingdings</vt:lpstr>
      <vt:lpstr>Acumin Pro ExtraCondensed Smbd</vt:lpstr>
      <vt:lpstr>United Sans Cd Md</vt:lpstr>
      <vt:lpstr>Acumin Pro SemiCondensed</vt:lpstr>
      <vt:lpstr>Acumin Pro Medium</vt:lpstr>
      <vt:lpstr>Arial</vt:lpstr>
      <vt:lpstr>Acumin Pro ExtraCondensed</vt:lpstr>
      <vt:lpstr>Acumin Pro</vt:lpstr>
      <vt:lpstr>United Sans Rg Lt</vt:lpstr>
      <vt:lpstr>Purdue2</vt:lpstr>
      <vt:lpstr>Freshens Food Studio   Database Modelling</vt:lpstr>
      <vt:lpstr>Agenda</vt:lpstr>
      <vt:lpstr>Company Background and CURRENT SITUATION</vt:lpstr>
      <vt:lpstr>FRESHENS FRESH FOOD STUDIO</vt:lpstr>
      <vt:lpstr>FRESHENS FRESH FOOD STUDIO</vt:lpstr>
      <vt:lpstr>Requirements ANALYSIS and  Specification</vt:lpstr>
      <vt:lpstr>Dataset Description/Specifications </vt:lpstr>
      <vt:lpstr>Conceptual Database Design</vt:lpstr>
      <vt:lpstr>Establish Entities and Identify Relationships/Attributes </vt:lpstr>
      <vt:lpstr>Entity Relationship Model</vt:lpstr>
      <vt:lpstr>Entity Relationship Model</vt:lpstr>
      <vt:lpstr>Entity Relationship Model</vt:lpstr>
      <vt:lpstr>Entity Relationship Model</vt:lpstr>
      <vt:lpstr>Logical Database Design</vt:lpstr>
      <vt:lpstr>Relationship Schema </vt:lpstr>
      <vt:lpstr>Relationship Schema</vt:lpstr>
      <vt:lpstr>Relationship Schema</vt:lpstr>
      <vt:lpstr>Normalization</vt:lpstr>
      <vt:lpstr>Normalization</vt:lpstr>
      <vt:lpstr>Normalization</vt:lpstr>
      <vt:lpstr>Normalization</vt:lpstr>
      <vt:lpstr>Normalization</vt:lpstr>
      <vt:lpstr>Normalization</vt:lpstr>
      <vt:lpstr>SQL QUERIES</vt:lpstr>
      <vt:lpstr>SQL Queries</vt:lpstr>
      <vt:lpstr>SQL Queries</vt:lpstr>
      <vt:lpstr>SQL Queries</vt:lpstr>
      <vt:lpstr>SQL Queries</vt:lpstr>
      <vt:lpstr>SQL Queries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Freshens Food Studio   Database Modelling</dc:title>
  <dc:creator>Manjunath, Chethan</dc:creator>
  <cp:lastModifiedBy>Garg, Ujjwal</cp:lastModifiedBy>
  <cp:revision>1</cp:revision>
  <dcterms:created xsi:type="dcterms:W3CDTF">2022-10-04T14:56:51Z</dcterms:created>
  <dcterms:modified xsi:type="dcterms:W3CDTF">2022-10-06T02:04:55Z</dcterms:modified>
</cp:coreProperties>
</file>